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66"/>
  </p:notesMasterIdLst>
  <p:handoutMasterIdLst>
    <p:handoutMasterId r:id="rId67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397" r:id="rId11"/>
    <p:sldId id="283" r:id="rId12"/>
    <p:sldId id="284" r:id="rId13"/>
    <p:sldId id="281" r:id="rId14"/>
    <p:sldId id="282" r:id="rId15"/>
    <p:sldId id="285" r:id="rId16"/>
    <p:sldId id="286" r:id="rId17"/>
    <p:sldId id="295" r:id="rId18"/>
    <p:sldId id="296" r:id="rId19"/>
    <p:sldId id="297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16" r:id="rId30"/>
    <p:sldId id="317" r:id="rId31"/>
    <p:sldId id="318" r:id="rId32"/>
    <p:sldId id="319" r:id="rId33"/>
    <p:sldId id="320" r:id="rId34"/>
    <p:sldId id="321" r:id="rId35"/>
    <p:sldId id="322" r:id="rId36"/>
    <p:sldId id="323" r:id="rId37"/>
    <p:sldId id="324" r:id="rId38"/>
    <p:sldId id="325" r:id="rId39"/>
    <p:sldId id="326" r:id="rId40"/>
    <p:sldId id="327" r:id="rId41"/>
    <p:sldId id="328" r:id="rId42"/>
    <p:sldId id="329" r:id="rId43"/>
    <p:sldId id="330" r:id="rId44"/>
    <p:sldId id="331" r:id="rId45"/>
    <p:sldId id="332" r:id="rId46"/>
    <p:sldId id="333" r:id="rId47"/>
    <p:sldId id="334" r:id="rId48"/>
    <p:sldId id="335" r:id="rId49"/>
    <p:sldId id="336" r:id="rId50"/>
    <p:sldId id="337" r:id="rId51"/>
    <p:sldId id="338" r:id="rId52"/>
    <p:sldId id="339" r:id="rId53"/>
    <p:sldId id="341" r:id="rId54"/>
    <p:sldId id="342" r:id="rId55"/>
    <p:sldId id="343" r:id="rId56"/>
    <p:sldId id="345" r:id="rId57"/>
    <p:sldId id="346" r:id="rId58"/>
    <p:sldId id="347" r:id="rId59"/>
    <p:sldId id="348" r:id="rId60"/>
    <p:sldId id="349" r:id="rId61"/>
    <p:sldId id="350" r:id="rId62"/>
    <p:sldId id="351" r:id="rId63"/>
    <p:sldId id="353" r:id="rId64"/>
    <p:sldId id="354" r:id="rId65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000000"/>
    <a:srgbClr val="00FF00"/>
    <a:srgbClr val="FF0000"/>
    <a:srgbClr val="FFFFCC"/>
    <a:srgbClr val="333300"/>
    <a:srgbClr val="FF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2370" autoAdjust="0"/>
    <p:restoredTop sz="99472" autoAdjust="0"/>
  </p:normalViewPr>
  <p:slideViewPr>
    <p:cSldViewPr snapToGrid="0">
      <p:cViewPr varScale="1">
        <p:scale>
          <a:sx n="80" d="100"/>
          <a:sy n="80" d="100"/>
        </p:scale>
        <p:origin x="288" y="60"/>
      </p:cViewPr>
      <p:guideLst>
        <p:guide orient="horz" pos="4319"/>
        <p:guide/>
      </p:guideLst>
    </p:cSldViewPr>
  </p:slideViewPr>
  <p:outlineViewPr>
    <p:cViewPr>
      <p:scale>
        <a:sx n="33" d="100"/>
        <a:sy n="33" d="100"/>
      </p:scale>
      <p:origin x="0" y="48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-2628" y="-102"/>
      </p:cViewPr>
      <p:guideLst>
        <p:guide orient="horz" pos="2880"/>
        <p:guide pos="2160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42E11B-6201-45DF-8E59-83FA18417119}" type="datetimeFigureOut">
              <a:rPr lang="en-US"/>
              <a:pPr>
                <a:defRPr/>
              </a:pPr>
              <a:t>29-May-20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0DAE6F8-AC78-4117-9B83-A4DD4C9397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19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8C54F7F-5AD2-4D22-A671-636FBE07FF90}" type="datetimeFigureOut">
              <a:rPr lang="en-US"/>
              <a:pPr>
                <a:defRPr/>
              </a:pPr>
              <a:t>29-May-20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F8AD73C-CAF7-4B8F-8FA9-5F4E0481E4C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30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69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9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A89AFFDA-0177-42DD-A34A-BD6FF387402F}" type="slidenum">
              <a:rPr lang="en-GB" sz="1200" smtClean="0"/>
              <a:pPr eaLnBrk="1" hangingPunct="1"/>
              <a:t>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3821953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80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0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8AECEF0B-86DE-44C3-BDDE-77B095018DCA}" type="slidenum">
              <a:rPr lang="en-GB" sz="1200" smtClean="0"/>
              <a:pPr eaLnBrk="1" hangingPunct="1"/>
              <a:t>16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424295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90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0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B15A6830-7559-4A4B-9C8C-175642783E4F}" type="slidenum">
              <a:rPr lang="en-GB" sz="1200" smtClean="0"/>
              <a:pPr eaLnBrk="1" hangingPunct="1"/>
              <a:t>19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476356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0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581E3F65-1D91-4371-B7FB-039FB4DA8DED}" type="slidenum">
              <a:rPr lang="en-GB" sz="1200" smtClean="0"/>
              <a:pPr eaLnBrk="1" hangingPunct="1"/>
              <a:t>27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93571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96B08FBD-2DD2-4124-BE7D-F7455255136E}" type="slidenum">
              <a:rPr lang="en-GB" sz="1200" smtClean="0"/>
              <a:pPr eaLnBrk="1" hangingPunct="1"/>
              <a:t>43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38089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</p:grpSp>
      </p:grpSp>
      <p:pic>
        <p:nvPicPr>
          <p:cNvPr id="18" name="Picture 21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92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22"/>
          <p:cNvSpPr txBox="1">
            <a:spLocks noChangeArrowheads="1"/>
          </p:cNvSpPr>
          <p:nvPr/>
        </p:nvSpPr>
        <p:spPr bwMode="auto">
          <a:xfrm rot="162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2800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20" name="Picture 2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2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152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latin typeface="Comic Sans MS" pitchFamily="66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1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3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D3921375-038D-47EE-9965-70BEFDBA638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573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6A713-7483-4DFF-B642-B9B1201877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535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EDEC0-36EB-4A49-9914-E248143604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4177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47462-E96F-4954-88B4-A7E8CDD43BB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925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391E5-CF17-4C48-8184-D1E4933D93D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288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D7CDD1-CC5E-4065-8BDC-6CA75058941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86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BEB9D-D08E-4A3C-B58A-A31495E80C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77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928D6-5B1E-4E40-AA40-FFE93B766D3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DE77E-EEAB-4353-91DA-89AC20E85B0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216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59FAC-E065-48E1-9EC5-CB10339AFE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235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BE039-9E21-4156-808E-B56558AE347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2015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52270-6A32-473A-8D6F-13EA621A78F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8296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9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  <p:sp>
            <p:nvSpPr>
              <p:cNvPr id="104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 dirty="0"/>
              </a:p>
            </p:txBody>
          </p:sp>
        </p:grpSp>
      </p:grpSp>
      <p:sp>
        <p:nvSpPr>
          <p:cNvPr id="2049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2049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04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4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204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defRPr>
            </a:lvl1pPr>
          </a:lstStyle>
          <a:p>
            <a:pPr>
              <a:defRPr/>
            </a:pPr>
            <a:fld id="{11FDCFCA-2FD1-4A4C-982A-B04685FC2DC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2" name="Text Box 20"/>
          <p:cNvSpPr txBox="1">
            <a:spLocks noChangeArrowheads="1"/>
          </p:cNvSpPr>
          <p:nvPr userDrawn="1"/>
        </p:nvSpPr>
        <p:spPr bwMode="auto">
          <a:xfrm rot="-5400000">
            <a:off x="-1589087" y="4030662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2800">
                <a:solidFill>
                  <a:srgbClr val="EEF82A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033" name="Picture 21" descr="scottishflag"/>
          <p:cNvPicPr>
            <a:picLocks noChangeAspect="1" noChangeArrowheads="1" noCrop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7651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22" descr="Office Objects 057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260350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TextBox 22"/>
          <p:cNvSpPr txBox="1">
            <a:spLocks noChangeArrowheads="1"/>
          </p:cNvSpPr>
          <p:nvPr userDrawn="1"/>
        </p:nvSpPr>
        <p:spPr bwMode="auto">
          <a:xfrm>
            <a:off x="142875" y="1428750"/>
            <a:ext cx="7556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1400">
                <a:solidFill>
                  <a:srgbClr val="FFFF00"/>
                </a:solidFill>
                <a:latin typeface="Comic Sans MS" pitchFamily="66" charset="0"/>
              </a:rPr>
              <a:t>Higher</a:t>
            </a:r>
          </a:p>
        </p:txBody>
      </p:sp>
      <p:sp>
        <p:nvSpPr>
          <p:cNvPr id="1036" name="TextBox 23"/>
          <p:cNvSpPr txBox="1">
            <a:spLocks noChangeArrowheads="1"/>
          </p:cNvSpPr>
          <p:nvPr userDrawn="1"/>
        </p:nvSpPr>
        <p:spPr bwMode="auto">
          <a:xfrm>
            <a:off x="3857625" y="1323975"/>
            <a:ext cx="1692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Outcome 1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800" r:id="rId1"/>
    <p:sldLayoutId id="2147484801" r:id="rId2"/>
    <p:sldLayoutId id="2147484802" r:id="rId3"/>
    <p:sldLayoutId id="2147484803" r:id="rId4"/>
    <p:sldLayoutId id="2147484804" r:id="rId5"/>
    <p:sldLayoutId id="2147484805" r:id="rId6"/>
    <p:sldLayoutId id="2147484806" r:id="rId7"/>
    <p:sldLayoutId id="2147484807" r:id="rId8"/>
    <p:sldLayoutId id="2147484808" r:id="rId9"/>
    <p:sldLayoutId id="2147484809" r:id="rId10"/>
    <p:sldLayoutId id="2147484810" r:id="rId11"/>
    <p:sldLayoutId id="2147484811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EF82A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9.xml"/><Relationship Id="rId3" Type="http://schemas.openxmlformats.org/officeDocument/2006/relationships/slide" Target="slide2.xml"/><Relationship Id="rId7" Type="http://schemas.openxmlformats.org/officeDocument/2006/relationships/slide" Target="slide3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23.xml"/><Relationship Id="rId11" Type="http://schemas.openxmlformats.org/officeDocument/2006/relationships/slide" Target="slide56.xml"/><Relationship Id="rId5" Type="http://schemas.openxmlformats.org/officeDocument/2006/relationships/slide" Target="slide18.xml"/><Relationship Id="rId10" Type="http://schemas.openxmlformats.org/officeDocument/2006/relationships/slide" Target="slide51.xml"/><Relationship Id="rId4" Type="http://schemas.openxmlformats.org/officeDocument/2006/relationships/slide" Target="slide17.xml"/><Relationship Id="rId9" Type="http://schemas.openxmlformats.org/officeDocument/2006/relationships/slide" Target="slide3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revision.com/index_files/Maths/Geogebra/RateofChange.html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2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-380689" y="538619"/>
            <a:ext cx="10301304" cy="837743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4800" dirty="0">
                <a:solidFill>
                  <a:srgbClr val="FFFF00"/>
                </a:solidFill>
              </a:rPr>
              <a:t>DIFFERENTIATION </a:t>
            </a:r>
            <a:endParaRPr lang="en-GB" sz="3200" dirty="0">
              <a:solidFill>
                <a:schemeClr val="tx2"/>
              </a:solidFill>
            </a:endParaRP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1495425" y="216217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Finding the gradient for a polynomial</a:t>
            </a:r>
          </a:p>
        </p:txBody>
      </p:sp>
      <p:sp>
        <p:nvSpPr>
          <p:cNvPr id="30724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2130425"/>
            <a:ext cx="409575" cy="268288"/>
          </a:xfrm>
          <a:prstGeom prst="actionButtonForwardNex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25" name="Text Box 10"/>
          <p:cNvSpPr txBox="1">
            <a:spLocks noChangeArrowheads="1"/>
          </p:cNvSpPr>
          <p:nvPr/>
        </p:nvSpPr>
        <p:spPr bwMode="auto">
          <a:xfrm>
            <a:off x="1495425" y="2651125"/>
            <a:ext cx="3352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Differentiating Brackets ( </a:t>
            </a:r>
            <a:r>
              <a:rPr lang="en-GB" sz="1400" b="1">
                <a:latin typeface="Comic Sans MS" pitchFamily="66" charset="0"/>
                <a:cs typeface="Arial" pitchFamily="34" charset="0"/>
              </a:rPr>
              <a:t>Type 1 ) </a:t>
            </a:r>
          </a:p>
        </p:txBody>
      </p:sp>
      <p:sp>
        <p:nvSpPr>
          <p:cNvPr id="30726" name="Text Box 10"/>
          <p:cNvSpPr txBox="1">
            <a:spLocks noChangeArrowheads="1"/>
          </p:cNvSpPr>
          <p:nvPr/>
        </p:nvSpPr>
        <p:spPr bwMode="auto">
          <a:xfrm>
            <a:off x="1495425" y="3098800"/>
            <a:ext cx="3679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Differentiating Harder Terms </a:t>
            </a:r>
            <a:r>
              <a:rPr lang="en-GB" sz="1400" b="1">
                <a:latin typeface="Comic Sans MS" pitchFamily="66" charset="0"/>
                <a:cs typeface="Arial" pitchFamily="34" charset="0"/>
              </a:rPr>
              <a:t>(Type 2)</a:t>
            </a:r>
          </a:p>
        </p:txBody>
      </p:sp>
      <p:sp>
        <p:nvSpPr>
          <p:cNvPr id="30727" name="AutoShape 7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2609850"/>
            <a:ext cx="409575" cy="268288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28" name="AutoShape 8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6000" y="3049588"/>
            <a:ext cx="409575" cy="268287"/>
          </a:xfrm>
          <a:prstGeom prst="actionButtonForwardNext">
            <a:avLst/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1" name="AutoShape 1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015999" y="3603745"/>
            <a:ext cx="409575" cy="268287"/>
          </a:xfrm>
          <a:prstGeom prst="actionButtonForwardNext">
            <a:avLst/>
          </a:prstGeom>
          <a:solidFill>
            <a:srgbClr val="33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1581150" y="3625861"/>
            <a:ext cx="35941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 dirty="0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Equation of a Tangent Line </a:t>
            </a:r>
            <a:r>
              <a:rPr lang="en-GB" sz="1400" b="1" dirty="0">
                <a:latin typeface="Comic Sans MS" pitchFamily="66" charset="0"/>
                <a:cs typeface="Arial" pitchFamily="34" charset="0"/>
              </a:rPr>
              <a:t>( Type 3 )</a:t>
            </a:r>
          </a:p>
        </p:txBody>
      </p:sp>
      <p:sp>
        <p:nvSpPr>
          <p:cNvPr id="30733" name="Text Box 5"/>
          <p:cNvSpPr txBox="1">
            <a:spLocks noChangeArrowheads="1"/>
          </p:cNvSpPr>
          <p:nvPr/>
        </p:nvSpPr>
        <p:spPr bwMode="auto">
          <a:xfrm>
            <a:off x="5700713" y="219392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Increasing / Decreasing functions</a:t>
            </a:r>
          </a:p>
        </p:txBody>
      </p:sp>
      <p:sp>
        <p:nvSpPr>
          <p:cNvPr id="30734" name="AutoShape 7">
            <a:hlinkClick r:id="rId7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2162175"/>
            <a:ext cx="409575" cy="268288"/>
          </a:xfrm>
          <a:prstGeom prst="actionButtonForwardNext">
            <a:avLst/>
          </a:prstGeom>
          <a:solidFill>
            <a:srgbClr val="6666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5" name="Text Box 5"/>
          <p:cNvSpPr txBox="1">
            <a:spLocks noChangeArrowheads="1"/>
          </p:cNvSpPr>
          <p:nvPr/>
        </p:nvSpPr>
        <p:spPr bwMode="auto">
          <a:xfrm>
            <a:off x="5700713" y="2638425"/>
            <a:ext cx="34385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Max / Min and inflexion Points</a:t>
            </a:r>
          </a:p>
        </p:txBody>
      </p:sp>
      <p:sp>
        <p:nvSpPr>
          <p:cNvPr id="30736" name="AutoShape 7">
            <a:hlinkClick r:id="rId8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2613025"/>
            <a:ext cx="409575" cy="268288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7" name="Text Box 10"/>
          <p:cNvSpPr txBox="1">
            <a:spLocks noChangeArrowheads="1"/>
          </p:cNvSpPr>
          <p:nvPr/>
        </p:nvSpPr>
        <p:spPr bwMode="auto">
          <a:xfrm>
            <a:off x="5700713" y="3082925"/>
            <a:ext cx="31670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Curve Sketching</a:t>
            </a:r>
          </a:p>
        </p:txBody>
      </p:sp>
      <p:sp>
        <p:nvSpPr>
          <p:cNvPr id="30738" name="AutoShape 1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065463"/>
            <a:ext cx="409575" cy="287337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39" name="Text Box 10"/>
          <p:cNvSpPr txBox="1">
            <a:spLocks noChangeArrowheads="1"/>
          </p:cNvSpPr>
          <p:nvPr/>
        </p:nvSpPr>
        <p:spPr bwMode="auto">
          <a:xfrm>
            <a:off x="5700713" y="3527425"/>
            <a:ext cx="3667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Max &amp; Min Values on closed Intervals</a:t>
            </a:r>
          </a:p>
        </p:txBody>
      </p:sp>
      <p:sp>
        <p:nvSpPr>
          <p:cNvPr id="30740" name="AutoShape 1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535363"/>
            <a:ext cx="409575" cy="268287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0741" name="Text Box 10"/>
          <p:cNvSpPr txBox="1">
            <a:spLocks noChangeArrowheads="1"/>
          </p:cNvSpPr>
          <p:nvPr/>
        </p:nvSpPr>
        <p:spPr bwMode="auto">
          <a:xfrm>
            <a:off x="5727700" y="3971925"/>
            <a:ext cx="30226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GB" sz="1400" b="1">
                <a:solidFill>
                  <a:srgbClr val="F9F911"/>
                </a:solidFill>
                <a:latin typeface="Comic Sans MS" pitchFamily="66" charset="0"/>
                <a:cs typeface="Arial" pitchFamily="34" charset="0"/>
              </a:rPr>
              <a:t>Optimization</a:t>
            </a:r>
          </a:p>
        </p:txBody>
      </p:sp>
      <p:sp>
        <p:nvSpPr>
          <p:cNvPr id="30742" name="AutoShape 7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221288" y="3986213"/>
            <a:ext cx="409575" cy="268287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35" name="TextBox 34"/>
          <p:cNvSpPr txBox="1"/>
          <p:nvPr/>
        </p:nvSpPr>
        <p:spPr>
          <a:xfrm>
            <a:off x="3171825" y="1417935"/>
            <a:ext cx="2919389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 smtClean="0">
                <a:latin typeface="+mj-lt"/>
              </a:rPr>
              <a:t>Learning Outcomes</a:t>
            </a:r>
            <a:endParaRPr lang="en-GB" dirty="0"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834063" y="1897063"/>
            <a:ext cx="3078162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400" dirty="0">
                <a:latin typeface="+mj-lt"/>
              </a:rPr>
              <a:t>Using differentiation (Application)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960438"/>
            <a:ext cx="512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Rule for Differentiating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84238" y="1798638"/>
            <a:ext cx="80010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To be able to differentiate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it is </a:t>
            </a:r>
            <a:r>
              <a:rPr lang="en-GB" u="sng" dirty="0">
                <a:latin typeface="+mj-lt"/>
              </a:rPr>
              <a:t>VERY IMPORTANT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that you are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comfortable using indices rules 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054100" y="188913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5011" y="1464846"/>
            <a:ext cx="235700" cy="3337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GB" sz="1600" dirty="0">
              <a:solidFill>
                <a:srgbClr val="FFFF00"/>
              </a:solidFill>
              <a:latin typeface="+mj-lt"/>
            </a:endParaRPr>
          </a:p>
        </p:txBody>
      </p:sp>
      <p:graphicFrame>
        <p:nvGraphicFramePr>
          <p:cNvPr id="33" name="Object 2"/>
          <p:cNvGraphicFramePr>
            <a:graphicFrameLocks noChangeAspect="1"/>
          </p:cNvGraphicFramePr>
          <p:nvPr/>
        </p:nvGraphicFramePr>
        <p:xfrm>
          <a:off x="2624138" y="3413125"/>
          <a:ext cx="45212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4" name="Equation" r:id="rId3" imgW="2260600" imgH="1676400" progId="Equation.DSMT4">
                  <p:embed/>
                </p:oleObj>
              </mc:Choice>
              <mc:Fallback>
                <p:oleObj name="Equation" r:id="rId3" imgW="2260600" imgH="16764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3413125"/>
                        <a:ext cx="4521200" cy="33528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C0C0C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6659563" y="2422525"/>
            <a:ext cx="2362200" cy="1295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68300"/>
            <a:ext cx="7086600" cy="979488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Special Points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1020763" y="1935163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(I)  f(x)  =  </a:t>
            </a:r>
            <a:r>
              <a:rPr lang="en-GB" u="sng" dirty="0" err="1">
                <a:solidFill>
                  <a:srgbClr val="FFFF00"/>
                </a:solidFill>
                <a:latin typeface="+mj-lt"/>
              </a:rPr>
              <a:t>ax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(Straight line function)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1096963" y="27733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If  f(x)  =  ax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3154363" y="2773363"/>
            <a:ext cx="137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 =  ax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1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096963" y="353536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then  f '(x)  =  1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ax</a:t>
            </a:r>
            <a:r>
              <a:rPr lang="en-GB" baseline="30000" dirty="0">
                <a:latin typeface="+mj-lt"/>
              </a:rPr>
              <a:t>0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4297363" y="3535363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a</a:t>
            </a:r>
            <a:r>
              <a:rPr lang="en-GB" sz="1100" dirty="0">
                <a:latin typeface="+mj-lt"/>
              </a:rPr>
              <a:t> X </a:t>
            </a:r>
            <a:r>
              <a:rPr lang="en-GB" dirty="0">
                <a:latin typeface="+mj-lt"/>
              </a:rPr>
              <a:t>1  =  </a:t>
            </a:r>
            <a:r>
              <a:rPr lang="en-GB" u="sng" dirty="0">
                <a:latin typeface="+mj-lt"/>
              </a:rPr>
              <a:t>a</a:t>
            </a:r>
            <a:endParaRPr lang="en-GB" dirty="0">
              <a:latin typeface="+mj-lt"/>
            </a:endParaRP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751638" y="2560638"/>
            <a:ext cx="21478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Index Laws  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  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 = 1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203325" y="4191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if   g(x) = 12x  then    g '(x)  =  12 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203325" y="487680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Also  using    y  =  mx + c</a:t>
            </a:r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1203325" y="55626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line   y = 12x  has gradient  12,</a:t>
            </a:r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203325" y="61722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derivative = gradient 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 animBg="1"/>
      <p:bldP spid="16392" grpId="0" autoUpdateAnimBg="0"/>
      <p:bldP spid="16393" grpId="0" autoUpdateAnimBg="0"/>
      <p:bldP spid="16394" grpId="0" autoUpdateAnimBg="0"/>
      <p:bldP spid="16395" grpId="0" autoUpdateAnimBg="0"/>
      <p:bldP spid="16397" grpId="0" autoUpdateAnimBg="0"/>
      <p:bldP spid="16398" grpId="0" autoUpdateAnimBg="0"/>
      <p:bldP spid="16399" grpId="0" autoUpdateAnimBg="0"/>
      <p:bldP spid="16400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689725" y="2560638"/>
            <a:ext cx="2362200" cy="1295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27125" y="2041525"/>
            <a:ext cx="647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(II)  f(x)  =  a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,  (Horizontal Line)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127125" y="3032125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If  f(x)  =  a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3032125" y="303212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a </a:t>
            </a:r>
            <a:r>
              <a:rPr lang="en-GB" sz="10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  =   ax</a:t>
            </a:r>
            <a:r>
              <a:rPr lang="en-GB" baseline="30000" dirty="0">
                <a:latin typeface="+mj-lt"/>
              </a:rPr>
              <a:t>0</a:t>
            </a:r>
            <a:endParaRPr lang="en-GB" dirty="0">
              <a:latin typeface="+mj-lt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1127125" y="371792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then  f '(x)  =  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ax</a:t>
            </a:r>
            <a:r>
              <a:rPr lang="en-GB" baseline="30000" dirty="0">
                <a:latin typeface="+mj-lt"/>
              </a:rPr>
              <a:t>-1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556125" y="3717925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=  </a:t>
            </a:r>
            <a:r>
              <a:rPr lang="en-GB" u="sng">
                <a:latin typeface="+mj-lt"/>
              </a:rPr>
              <a:t>0</a:t>
            </a:r>
            <a:endParaRPr lang="en-GB">
              <a:latin typeface="+mj-lt"/>
            </a:endParaRP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765925" y="2682875"/>
            <a:ext cx="2165350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Index Laws  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  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 = 1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1050925" y="4572000"/>
            <a:ext cx="655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if   g(x) = -2  then    g '(x)  =  0 </a:t>
            </a:r>
          </a:p>
        </p:txBody>
      </p:sp>
      <p:sp>
        <p:nvSpPr>
          <p:cNvPr id="24587" name="Text Box 11"/>
          <p:cNvSpPr txBox="1">
            <a:spLocks noChangeArrowheads="1"/>
          </p:cNvSpPr>
          <p:nvPr/>
        </p:nvSpPr>
        <p:spPr bwMode="auto">
          <a:xfrm>
            <a:off x="1050925" y="5211763"/>
            <a:ext cx="73771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Also  using  formula    y  =  c ,  (see outcome 1 !)</a:t>
            </a:r>
          </a:p>
        </p:txBody>
      </p:sp>
      <p:sp>
        <p:nvSpPr>
          <p:cNvPr id="24588" name="Text Box 12"/>
          <p:cNvSpPr txBox="1">
            <a:spLocks noChangeArrowheads="1"/>
          </p:cNvSpPr>
          <p:nvPr/>
        </p:nvSpPr>
        <p:spPr bwMode="auto">
          <a:xfrm>
            <a:off x="1050925" y="6248400"/>
            <a:ext cx="7529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line   y = -2   is horizontal so has gradient 0 !</a:t>
            </a:r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 dirty="0">
                <a:effectLst/>
              </a:rPr>
              <a:t>Special Points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nimBg="1"/>
      <p:bldP spid="24581" grpId="0" autoUpdateAnimBg="0"/>
      <p:bldP spid="24582" grpId="0" autoUpdateAnimBg="0"/>
      <p:bldP spid="24583" grpId="0" autoUpdateAnimBg="0"/>
      <p:bldP spid="24584" grpId="0" autoUpdateAnimBg="0"/>
      <p:bldP spid="24585" grpId="0" autoUpdateAnimBg="0"/>
      <p:bldP spid="24586" grpId="0" autoUpdateAnimBg="0"/>
      <p:bldP spid="24587" grpId="0" autoUpdateAnimBg="0"/>
      <p:bldP spid="2458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69925" y="1874838"/>
            <a:ext cx="207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1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651125" y="19050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curve has equation     f(x)  =  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651125" y="3068638"/>
            <a:ext cx="617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Its gradient is                f '(x)  =  12x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3</a:t>
            </a:r>
            <a:r>
              <a:rPr lang="en-GB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651125" y="3625850"/>
            <a:ext cx="3124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 '(2)  =  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2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=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622925" y="3625850"/>
            <a:ext cx="1676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8 =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7146925" y="3625850"/>
            <a:ext cx="1371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</a:t>
            </a:r>
            <a:r>
              <a:rPr lang="en-GB" u="sng">
                <a:solidFill>
                  <a:srgbClr val="FFFF00"/>
                </a:solidFill>
                <a:latin typeface="+mj-lt"/>
              </a:rPr>
              <a:t> 96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03238" y="41910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2682875" y="4221163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 curve has equation    f(x)  =  3x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2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2651125" y="2322513"/>
            <a:ext cx="6096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Find the formula for its gradient and find the gradient when  x = 2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2682875" y="5440363"/>
            <a:ext cx="601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Its gradient is                f '(x)  =  6x</a:t>
            </a:r>
            <a:endParaRPr lang="en-GB" baseline="3000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2682875" y="5897563"/>
            <a:ext cx="6659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At the point where   x  =  -4   the gradient is</a:t>
            </a: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2682875" y="6384925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 '(-4)  =  6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-4  =</a:t>
            </a:r>
          </a:p>
        </p:txBody>
      </p:sp>
      <p:sp>
        <p:nvSpPr>
          <p:cNvPr id="20499" name="Text Box 19"/>
          <p:cNvSpPr txBox="1">
            <a:spLocks noChangeArrowheads="1"/>
          </p:cNvSpPr>
          <p:nvPr/>
        </p:nvSpPr>
        <p:spPr bwMode="auto">
          <a:xfrm>
            <a:off x="5394325" y="6384925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-24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1054100" y="533400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578100" y="4608513"/>
            <a:ext cx="6096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Find the formula for its gradient and find the gradient when  x = -4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  <p:bldP spid="20486" grpId="0" autoUpdateAnimBg="0"/>
      <p:bldP spid="20487" grpId="0" autoUpdateAnimBg="0"/>
      <p:bldP spid="20488" grpId="0" autoUpdateAnimBg="0"/>
      <p:bldP spid="20493" grpId="0" autoUpdateAnimBg="0"/>
      <p:bldP spid="20495" grpId="0" autoUpdateAnimBg="0"/>
      <p:bldP spid="20497" grpId="0" autoUpdateAnimBg="0"/>
      <p:bldP spid="2049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914400" y="219392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3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124200" y="2193925"/>
            <a:ext cx="601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g(x)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then find  g '(2)  .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2955925" y="3108325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g '(x)  =  20x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- 20x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  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955925" y="366712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g '(2)  =  20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2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- 20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2</a:t>
            </a:r>
            <a:r>
              <a:rPr lang="en-GB" baseline="30000" dirty="0">
                <a:latin typeface="+mj-lt"/>
              </a:rPr>
              <a:t>4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2955925" y="4225925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 = 160  -  320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955925" y="478472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= </a:t>
            </a:r>
            <a:r>
              <a:rPr lang="en-GB" u="sng" dirty="0">
                <a:latin typeface="+mj-lt"/>
              </a:rPr>
              <a:t>-160</a:t>
            </a:r>
            <a:endParaRPr lang="en-GB" dirty="0">
              <a:latin typeface="+mj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054100" y="533400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21510" grpId="0" autoUpdateAnimBg="0"/>
      <p:bldP spid="215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822325" y="1844675"/>
            <a:ext cx="2133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82675" y="2468563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h(x)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- 3x + 19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4511675" y="2468563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so    h '(x)   =   </a:t>
            </a:r>
            <a:r>
              <a:rPr lang="en-GB" u="sng">
                <a:latin typeface="+mj-lt"/>
              </a:rPr>
              <a:t>10x - 3</a:t>
            </a:r>
            <a:endParaRPr lang="en-GB">
              <a:latin typeface="+mj-lt"/>
            </a:endParaRP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082675" y="3230563"/>
            <a:ext cx="441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and    h '(-4)   = 10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(-4) - 3 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5197475" y="3230563"/>
            <a:ext cx="327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-40  -  3  =  </a:t>
            </a:r>
            <a:r>
              <a:rPr lang="en-GB" u="sng" dirty="0">
                <a:latin typeface="+mj-lt"/>
              </a:rPr>
              <a:t>-43</a:t>
            </a:r>
            <a:endParaRPr lang="en-GB" dirty="0">
              <a:latin typeface="+mj-lt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1112838" y="4022725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5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1189038" y="4708525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k(x)  =  5x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4</a:t>
            </a:r>
            <a:r>
              <a:rPr lang="en-GB">
                <a:solidFill>
                  <a:srgbClr val="FFFF00"/>
                </a:solidFill>
                <a:latin typeface="+mj-lt"/>
              </a:rPr>
              <a:t> - 2x</a:t>
            </a:r>
            <a:r>
              <a:rPr lang="en-GB" baseline="30000">
                <a:solidFill>
                  <a:srgbClr val="FFFF00"/>
                </a:solidFill>
                <a:latin typeface="+mj-lt"/>
              </a:rPr>
              <a:t>3</a:t>
            </a:r>
            <a:r>
              <a:rPr lang="en-GB">
                <a:solidFill>
                  <a:srgbClr val="FFFF00"/>
                </a:solidFill>
                <a:latin typeface="+mj-lt"/>
              </a:rPr>
              <a:t> + 19x - 8,    find   k '(10) .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189038" y="5470525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k '(x)  =  20x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 - 6x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 + 19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1189038" y="6156325"/>
            <a:ext cx="6461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So   k '(10)  =  20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1000  -  6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100  +  19 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7086600" y="6156325"/>
            <a:ext cx="2041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 =   </a:t>
            </a:r>
            <a:r>
              <a:rPr lang="en-GB" u="sng" dirty="0">
                <a:latin typeface="+mj-lt"/>
              </a:rPr>
              <a:t>19419</a:t>
            </a:r>
            <a:endParaRPr lang="en-GB" dirty="0">
              <a:latin typeface="+mj-lt"/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55638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 autoUpdateAnimBg="0"/>
      <p:bldP spid="25605" grpId="0" autoUpdateAnimBg="0"/>
      <p:bldP spid="25606" grpId="0" autoUpdateAnimBg="0"/>
      <p:bldP spid="25610" grpId="0" autoUpdateAnimBg="0"/>
      <p:bldP spid="25611" grpId="0" autoUpdateAnimBg="0"/>
      <p:bldP spid="2561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952500" y="1889125"/>
            <a:ext cx="8191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6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: Find the points on the curve   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f(x)  = 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+ 2x + 7 where the gradient is 2. 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457200" y="2971800"/>
            <a:ext cx="624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NB:  gradient  =  derivative  = f '(x) 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3535363"/>
            <a:ext cx="478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We need                 f '(x)  = 2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ie                   3x</a:t>
            </a:r>
            <a:r>
              <a:rPr lang="en-GB" sz="2000" baseline="30000">
                <a:latin typeface="+mj-lt"/>
              </a:rPr>
              <a:t>2 </a:t>
            </a:r>
            <a:r>
              <a:rPr lang="en-GB" sz="2000">
                <a:latin typeface="+mj-lt"/>
              </a:rPr>
              <a:t>- 6x + 2 = 2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427038" y="4525963"/>
            <a:ext cx="4876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or                        3x</a:t>
            </a:r>
            <a:r>
              <a:rPr lang="en-GB" sz="2000" baseline="30000" dirty="0">
                <a:latin typeface="+mj-lt"/>
              </a:rPr>
              <a:t>2 </a:t>
            </a:r>
            <a:r>
              <a:rPr lang="en-GB" sz="2000" dirty="0">
                <a:latin typeface="+mj-lt"/>
              </a:rPr>
              <a:t>- 6x  = 0 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487363" y="5045075"/>
            <a:ext cx="4800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ie                        3x(x - 2) = 0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487363" y="5654675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 err="1">
                <a:latin typeface="+mj-lt"/>
              </a:rPr>
              <a:t>ie</a:t>
            </a:r>
            <a:r>
              <a:rPr lang="en-GB" sz="2000" dirty="0">
                <a:latin typeface="+mj-lt"/>
              </a:rPr>
              <a:t>               3x = 0   or    x - 2 = 0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427038" y="6142038"/>
            <a:ext cx="563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           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x = 0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or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x = 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6635" name="Line 11"/>
          <p:cNvSpPr>
            <a:spLocks noChangeShapeType="1"/>
          </p:cNvSpPr>
          <p:nvPr/>
        </p:nvSpPr>
        <p:spPr bwMode="auto">
          <a:xfrm>
            <a:off x="5486400" y="3551238"/>
            <a:ext cx="0" cy="3200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 sz="2000">
              <a:latin typeface="+mj-lt"/>
            </a:endParaRP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5791200" y="3382963"/>
            <a:ext cx="2895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Now using original formula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5791200" y="4373563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f(0) = </a:t>
            </a:r>
            <a:r>
              <a:rPr lang="en-GB" sz="2000" u="sng">
                <a:latin typeface="+mj-lt"/>
              </a:rPr>
              <a:t>7</a:t>
            </a:r>
            <a:endParaRPr lang="en-GB" sz="2000">
              <a:latin typeface="+mj-lt"/>
            </a:endParaRP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791200" y="5059363"/>
            <a:ext cx="304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f(2) = 8 -12 + 4 + 7 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324600" y="5668963"/>
            <a:ext cx="1447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>
                <a:latin typeface="+mj-lt"/>
              </a:rPr>
              <a:t> = </a:t>
            </a:r>
            <a:r>
              <a:rPr lang="en-GB" sz="2000" u="sng">
                <a:latin typeface="+mj-lt"/>
              </a:rPr>
              <a:t>7</a:t>
            </a:r>
            <a:endParaRPr lang="en-GB" sz="2000">
              <a:latin typeface="+mj-lt"/>
            </a:endParaRP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791200" y="6126163"/>
            <a:ext cx="3352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Points are </a:t>
            </a:r>
            <a:r>
              <a:rPr lang="en-GB" sz="2000" u="sng" dirty="0">
                <a:solidFill>
                  <a:srgbClr val="FFFF00"/>
                </a:solidFill>
                <a:latin typeface="+mj-lt"/>
              </a:rPr>
              <a:t>(0,7)  &amp;  (2,7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55638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266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2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3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80"/>
                                        <p:tgtEl>
                                          <p:spTgt spid="266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9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0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80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utoUpdateAnimBg="0"/>
      <p:bldP spid="26629" grpId="0" autoUpdateAnimBg="0"/>
      <p:bldP spid="26630" grpId="0" autoUpdateAnimBg="0"/>
      <p:bldP spid="26631" grpId="0" autoUpdateAnimBg="0"/>
      <p:bldP spid="26632" grpId="0" autoUpdateAnimBg="0"/>
      <p:bldP spid="26633" grpId="0" autoUpdateAnimBg="0"/>
      <p:bldP spid="26634" grpId="0" autoUpdateAnimBg="0"/>
      <p:bldP spid="26636" grpId="0" autoUpdateAnimBg="0"/>
      <p:bldP spid="26637" grpId="0" autoUpdateAnimBg="0"/>
      <p:bldP spid="26638" grpId="0" autoUpdateAnimBg="0"/>
      <p:bldP spid="26639" grpId="0" autoUpdateAnimBg="0"/>
      <p:bldP spid="266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1"/>
          <p:cNvSpPr>
            <a:spLocks noChangeArrowheads="1"/>
          </p:cNvSpPr>
          <p:nvPr/>
        </p:nvSpPr>
        <p:spPr bwMode="auto">
          <a:xfrm>
            <a:off x="1042988" y="2317750"/>
            <a:ext cx="7962900" cy="461963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71450"/>
            <a:ext cx="7086600" cy="1069975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Brackets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2090738" y="2751138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US">
              <a:latin typeface="+mj-lt"/>
            </a:endParaRP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042988" y="2317750"/>
            <a:ext cx="79629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Basic Rule:  Break brackets before you differentiate !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971550" y="297973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3005138" y="2979738"/>
            <a:ext cx="502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h(x) =  2x(x + 3)(x -3) 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3767138" y="3665538"/>
            <a:ext cx="342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2x(x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- 9)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3833813" y="4275138"/>
            <a:ext cx="320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2x</a:t>
            </a:r>
            <a:r>
              <a:rPr lang="en-GB" baseline="30000">
                <a:latin typeface="+mj-lt"/>
              </a:rPr>
              <a:t>3 </a:t>
            </a:r>
            <a:r>
              <a:rPr lang="en-GB">
                <a:latin typeface="+mj-lt"/>
              </a:rPr>
              <a:t>- 18x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2509838" y="4960938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h'(x)  =  6x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-18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4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18" grpId="0" autoUpdateAnimBg="0"/>
      <p:bldP spid="16419" grpId="0" autoUpdateAnimBg="0"/>
      <p:bldP spid="1642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2767013" y="2252663"/>
          <a:ext cx="3849687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5" name="Equation" r:id="rId3" imgW="1497950" imgH="393529" progId="Equation.DSMT4">
                  <p:embed/>
                </p:oleObj>
              </mc:Choice>
              <mc:Fallback>
                <p:oleObj name="Equation" r:id="rId3" imgW="1497950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2252663"/>
                        <a:ext cx="3849687" cy="101123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76200">
                        <a:solidFill>
                          <a:srgbClr val="96969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39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Fractions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642938" y="360045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Reversing the above  we get the following “rule” !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685800" y="57150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can be used as follows …..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3435350" y="4318000"/>
          <a:ext cx="2511425" cy="101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86" name="Equation" r:id="rId5" imgW="977476" imgH="393529" progId="Equation.DSMT4">
                  <p:embed/>
                </p:oleObj>
              </mc:Choice>
              <mc:Fallback>
                <p:oleObj name="Equation" r:id="rId5" imgW="977476" imgH="393529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35350" y="4318000"/>
                        <a:ext cx="2511425" cy="1011238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76200">
                        <a:solidFill>
                          <a:srgbClr val="969696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64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25" grpId="0" autoUpdateAnimBg="0"/>
      <p:bldP spid="1642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952500" y="1971675"/>
            <a:ext cx="1933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1219200" y="2647950"/>
            <a:ext cx="357663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 f(x) =  3x</a:t>
            </a:r>
            <a:r>
              <a:rPr lang="en-GB" sz="2800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sz="2800" dirty="0">
                <a:solidFill>
                  <a:srgbClr val="FFFF00"/>
                </a:solidFill>
                <a:latin typeface="+mj-lt"/>
              </a:rPr>
              <a:t> - x + 2 	x</a:t>
            </a:r>
            <a:r>
              <a:rPr lang="en-GB" sz="2800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724400" y="4095750"/>
            <a:ext cx="4038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latin typeface="+mj-lt"/>
              </a:rPr>
              <a:t>=     3x  -  x</a:t>
            </a:r>
            <a:r>
              <a:rPr lang="en-GB" sz="2800" baseline="30000">
                <a:latin typeface="+mj-lt"/>
              </a:rPr>
              <a:t>-1</a:t>
            </a:r>
            <a:r>
              <a:rPr lang="en-GB" sz="2800">
                <a:latin typeface="+mj-lt"/>
              </a:rPr>
              <a:t>  +  2x</a:t>
            </a:r>
            <a:r>
              <a:rPr lang="en-GB" sz="2800" baseline="30000">
                <a:latin typeface="+mj-lt"/>
              </a:rPr>
              <a:t>-2</a:t>
            </a:r>
            <a:endParaRPr lang="en-GB" sz="2800">
              <a:latin typeface="+mj-lt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203325" y="5619750"/>
            <a:ext cx="4359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f '(x)  = 3  +  x</a:t>
            </a:r>
            <a:r>
              <a:rPr lang="en-GB" sz="2800" baseline="30000" dirty="0">
                <a:latin typeface="+mj-lt"/>
              </a:rPr>
              <a:t>-2</a:t>
            </a:r>
            <a:r>
              <a:rPr lang="en-GB" sz="2800" dirty="0">
                <a:latin typeface="+mj-lt"/>
              </a:rPr>
              <a:t>  - 4x</a:t>
            </a:r>
            <a:r>
              <a:rPr lang="en-GB" sz="2800" baseline="30000" dirty="0">
                <a:latin typeface="+mj-lt"/>
              </a:rPr>
              <a:t>-3</a:t>
            </a:r>
            <a:endParaRPr lang="en-GB" sz="2800" dirty="0">
              <a:latin typeface="+mj-lt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09800" y="352425"/>
            <a:ext cx="4624388" cy="904875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Fractions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4540250" y="2708275"/>
            <a:ext cx="3802063" cy="1384300"/>
            <a:chOff x="4572000" y="2724150"/>
            <a:chExt cx="3276600" cy="1384995"/>
          </a:xfrm>
        </p:grpSpPr>
        <p:sp>
          <p:nvSpPr>
            <p:cNvPr id="33798" name="Text Box 6"/>
            <p:cNvSpPr txBox="1">
              <a:spLocks noChangeArrowheads="1"/>
            </p:cNvSpPr>
            <p:nvPr/>
          </p:nvSpPr>
          <p:spPr bwMode="auto">
            <a:xfrm>
              <a:off x="4572000" y="2724150"/>
              <a:ext cx="3276600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800" dirty="0">
                  <a:latin typeface="+mj-lt"/>
                </a:rPr>
                <a:t>  =      3x</a:t>
              </a:r>
              <a:r>
                <a:rPr lang="en-GB" sz="2800" baseline="30000" dirty="0">
                  <a:latin typeface="+mj-lt"/>
                </a:rPr>
                <a:t>3</a:t>
              </a:r>
              <a:r>
                <a:rPr lang="en-GB" sz="2800" dirty="0">
                  <a:latin typeface="+mj-lt"/>
                </a:rPr>
                <a:t>  -  x  +  2  	 x</a:t>
              </a:r>
              <a:r>
                <a:rPr lang="en-GB" sz="2800" baseline="30000" dirty="0">
                  <a:latin typeface="+mj-lt"/>
                </a:rPr>
                <a:t>2           </a:t>
              </a:r>
              <a:r>
                <a:rPr lang="en-GB" sz="2800" dirty="0" err="1">
                  <a:latin typeface="+mj-lt"/>
                </a:rPr>
                <a:t>x</a:t>
              </a:r>
              <a:r>
                <a:rPr lang="en-GB" sz="2800" baseline="30000" dirty="0" err="1">
                  <a:latin typeface="+mj-lt"/>
                </a:rPr>
                <a:t>2</a:t>
              </a:r>
              <a:r>
                <a:rPr lang="en-GB" sz="2800" baseline="30000" dirty="0">
                  <a:latin typeface="+mj-lt"/>
                </a:rPr>
                <a:t>      </a:t>
              </a:r>
              <a:r>
                <a:rPr lang="en-GB" sz="2800" dirty="0" err="1">
                  <a:latin typeface="+mj-lt"/>
                </a:rPr>
                <a:t>x</a:t>
              </a:r>
              <a:r>
                <a:rPr lang="en-GB" sz="2800" baseline="30000" dirty="0" err="1">
                  <a:latin typeface="+mj-lt"/>
                </a:rPr>
                <a:t>2</a:t>
              </a:r>
              <a:endParaRPr lang="en-GB" sz="2800" baseline="30000" dirty="0">
                <a:latin typeface="+mj-lt"/>
              </a:endParaRPr>
            </a:p>
          </p:txBody>
        </p:sp>
        <p:cxnSp>
          <p:nvCxnSpPr>
            <p:cNvPr id="66576" name="Straight Connector 11"/>
            <p:cNvCxnSpPr>
              <a:cxnSpLocks noChangeShapeType="1"/>
            </p:cNvCxnSpPr>
            <p:nvPr/>
          </p:nvCxnSpPr>
          <p:spPr bwMode="auto">
            <a:xfrm>
              <a:off x="5651567" y="3171591"/>
              <a:ext cx="524170" cy="4746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7" name="Straight Connector 14"/>
            <p:cNvCxnSpPr>
              <a:cxnSpLocks noChangeShapeType="1"/>
            </p:cNvCxnSpPr>
            <p:nvPr/>
          </p:nvCxnSpPr>
          <p:spPr bwMode="auto">
            <a:xfrm>
              <a:off x="6653224" y="3155020"/>
              <a:ext cx="361952" cy="21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8" name="Straight Connector 15"/>
            <p:cNvCxnSpPr>
              <a:cxnSpLocks noChangeShapeType="1"/>
            </p:cNvCxnSpPr>
            <p:nvPr/>
          </p:nvCxnSpPr>
          <p:spPr bwMode="auto">
            <a:xfrm>
              <a:off x="7286640" y="3157135"/>
              <a:ext cx="361952" cy="2115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5213350" y="5648325"/>
            <a:ext cx="2743200" cy="954088"/>
            <a:chOff x="5486400" y="5695968"/>
            <a:chExt cx="2743200" cy="954950"/>
          </a:xfrm>
        </p:grpSpPr>
        <p:sp>
          <p:nvSpPr>
            <p:cNvPr id="33801" name="Text Box 9"/>
            <p:cNvSpPr txBox="1">
              <a:spLocks noChangeArrowheads="1"/>
            </p:cNvSpPr>
            <p:nvPr/>
          </p:nvSpPr>
          <p:spPr bwMode="auto">
            <a:xfrm>
              <a:off x="5486400" y="5695968"/>
              <a:ext cx="2743200" cy="954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2800" dirty="0">
                  <a:latin typeface="+mj-lt"/>
                </a:rPr>
                <a:t> =   3  +  1  -  4 	    x</a:t>
              </a:r>
              <a:r>
                <a:rPr lang="en-GB" sz="2800" baseline="30000" dirty="0">
                  <a:latin typeface="+mj-lt"/>
                </a:rPr>
                <a:t>2</a:t>
              </a:r>
              <a:r>
                <a:rPr lang="en-GB" sz="2800" dirty="0">
                  <a:latin typeface="+mj-lt"/>
                </a:rPr>
                <a:t>    x</a:t>
              </a:r>
              <a:r>
                <a:rPr lang="en-GB" sz="2800" baseline="30000" dirty="0">
                  <a:latin typeface="+mj-lt"/>
                </a:rPr>
                <a:t>3</a:t>
              </a:r>
              <a:endParaRPr lang="en-GB" sz="2800" dirty="0">
                <a:latin typeface="+mj-lt"/>
              </a:endParaRPr>
            </a:p>
          </p:txBody>
        </p:sp>
        <p:cxnSp>
          <p:nvCxnSpPr>
            <p:cNvPr id="66573" name="Straight Connector 17"/>
            <p:cNvCxnSpPr>
              <a:cxnSpLocks noChangeShapeType="1"/>
            </p:cNvCxnSpPr>
            <p:nvPr/>
          </p:nvCxnSpPr>
          <p:spPr bwMode="auto">
            <a:xfrm>
              <a:off x="6988856" y="6157579"/>
              <a:ext cx="361952" cy="21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574" name="Straight Connector 18"/>
            <p:cNvCxnSpPr>
              <a:cxnSpLocks noChangeShapeType="1"/>
            </p:cNvCxnSpPr>
            <p:nvPr/>
          </p:nvCxnSpPr>
          <p:spPr bwMode="auto">
            <a:xfrm>
              <a:off x="7686440" y="6141523"/>
              <a:ext cx="361952" cy="2117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cxnSp>
        <p:nvCxnSpPr>
          <p:cNvPr id="66571" name="Straight Connector 24"/>
          <p:cNvCxnSpPr>
            <a:cxnSpLocks noChangeShapeType="1"/>
          </p:cNvCxnSpPr>
          <p:nvPr/>
        </p:nvCxnSpPr>
        <p:spPr bwMode="auto">
          <a:xfrm>
            <a:off x="2855913" y="3111500"/>
            <a:ext cx="1716087" cy="0"/>
          </a:xfrm>
          <a:prstGeom prst="line">
            <a:avLst/>
          </a:prstGeom>
          <a:noFill/>
          <a:ln w="28575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9" grpId="0" autoUpdateAnimBg="0"/>
      <p:bldP spid="338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006475" y="1828800"/>
            <a:ext cx="7878763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On a straight line the gradient remains constant, however with curves the gradient changes continually, and the gradient at any point is in fact the same as the gradient of the </a:t>
            </a:r>
            <a:r>
              <a:rPr lang="en-GB" u="sng" dirty="0">
                <a:latin typeface="+mj-lt"/>
              </a:rPr>
              <a:t>tangent</a:t>
            </a:r>
            <a:r>
              <a:rPr lang="en-GB" dirty="0">
                <a:latin typeface="+mj-lt"/>
              </a:rPr>
              <a:t> at that point.</a:t>
            </a:r>
          </a:p>
        </p:txBody>
      </p:sp>
      <p:sp>
        <p:nvSpPr>
          <p:cNvPr id="31747" name="Text Box 9"/>
          <p:cNvSpPr txBox="1">
            <a:spLocks noChangeArrowheads="1"/>
          </p:cNvSpPr>
          <p:nvPr/>
        </p:nvSpPr>
        <p:spPr bwMode="auto">
          <a:xfrm>
            <a:off x="685800" y="3200400"/>
            <a:ext cx="27432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                                                                                                                               </a:t>
            </a:r>
          </a:p>
          <a:p>
            <a:pPr eaLnBrk="1" hangingPunct="1"/>
            <a:endParaRPr lang="en-GB"/>
          </a:p>
          <a:p>
            <a:pPr eaLnBrk="1" hangingPunct="1"/>
            <a:r>
              <a:rPr lang="en-GB"/>
              <a:t>                                 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4770438" y="3810000"/>
            <a:ext cx="4191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sides of the half-pipe are very steep(S) but it is not very steep near the base(B).</a:t>
            </a:r>
          </a:p>
        </p:txBody>
      </p:sp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124075" y="5962650"/>
            <a:ext cx="45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B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4029075" y="39624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981200" y="533400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5" name="Arc 14"/>
          <p:cNvSpPr/>
          <p:nvPr/>
        </p:nvSpPr>
        <p:spPr bwMode="auto">
          <a:xfrm rot="5400000">
            <a:off x="1418432" y="3536156"/>
            <a:ext cx="2808288" cy="2232025"/>
          </a:xfrm>
          <a:prstGeom prst="arc">
            <a:avLst>
              <a:gd name="adj1" fmla="val 16200000"/>
              <a:gd name="adj2" fmla="val 5438761"/>
            </a:avLst>
          </a:prstGeom>
          <a:solidFill>
            <a:srgbClr val="00B0F0"/>
          </a:solidFill>
          <a:ln w="762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 flipH="1">
            <a:off x="3305175" y="4327525"/>
            <a:ext cx="992188" cy="20875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3667125" y="5330825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495425" y="5781675"/>
            <a:ext cx="2133600" cy="4572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2490788" y="59626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TextBox 38"/>
          <p:cNvSpPr txBox="1">
            <a:spLocks noChangeArrowheads="1"/>
          </p:cNvSpPr>
          <p:nvPr/>
        </p:nvSpPr>
        <p:spPr bwMode="auto">
          <a:xfrm>
            <a:off x="6169025" y="5727700"/>
            <a:ext cx="1109663" cy="522288"/>
          </a:xfrm>
          <a:prstGeom prst="rect">
            <a:avLst/>
          </a:prstGeom>
          <a:solidFill>
            <a:srgbClr val="000000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  <a:hlinkClick r:id="rId2"/>
              </a:rPr>
              <a:t>Demo</a:t>
            </a:r>
            <a:endParaRPr lang="en-GB" sz="2800" dirty="0">
              <a:solidFill>
                <a:srgbClr val="FFFF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 autoUpdateAnimBg="0"/>
      <p:bldP spid="2066" grpId="0" autoUpdateAnimBg="0"/>
      <p:bldP spid="2067" grpId="0" autoUpdateAnimBg="0"/>
      <p:bldP spid="2062" grpId="0" animBg="1"/>
      <p:bldP spid="18" grpId="0" animBg="1"/>
      <p:bldP spid="2063" grpId="0" animBg="1"/>
      <p:bldP spid="19" grpId="0" animBg="1"/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1004888" y="2779713"/>
            <a:ext cx="7848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y is expressed in terms of x then the derivative is written as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.</a:t>
            </a: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71450"/>
            <a:ext cx="7086600" cy="1069975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Leibniz Notation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852488" y="1865313"/>
            <a:ext cx="8153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Leibniz Notation is an alternative way of expressing derivatives to  f'(x) ,  g'(x) , etc.  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714375" y="37814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eg</a:t>
            </a:r>
            <a:r>
              <a:rPr lang="en-GB" dirty="0">
                <a:latin typeface="+mj-lt"/>
              </a:rPr>
              <a:t>     y = 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- 7x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3457575" y="3781425"/>
            <a:ext cx="441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so 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 6x - 7 .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638175" y="4437063"/>
            <a:ext cx="2667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19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5743575" y="4513263"/>
            <a:ext cx="2819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dQ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dR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  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1400175" y="5427663"/>
            <a:ext cx="510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NB:            Q =  9R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- 15R</a:t>
            </a:r>
            <a:r>
              <a:rPr lang="en-GB" baseline="30000">
                <a:latin typeface="+mj-lt"/>
              </a:rPr>
              <a:t>-3</a:t>
            </a:r>
            <a:endParaRPr lang="en-GB">
              <a:latin typeface="+mj-lt"/>
            </a:endParaRPr>
          </a:p>
        </p:txBody>
      </p:sp>
      <p:sp>
        <p:nvSpPr>
          <p:cNvPr id="16433" name="Text Box 49"/>
          <p:cNvSpPr txBox="1">
            <a:spLocks noChangeArrowheads="1"/>
          </p:cNvSpPr>
          <p:nvPr/>
        </p:nvSpPr>
        <p:spPr bwMode="auto">
          <a:xfrm>
            <a:off x="1400175" y="6037263"/>
            <a:ext cx="5105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	  </a:t>
            </a:r>
            <a:r>
              <a:rPr lang="en-GB" baseline="30000">
                <a:latin typeface="+mj-lt"/>
              </a:rPr>
              <a:t>dQ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dR    </a:t>
            </a:r>
            <a:r>
              <a:rPr lang="en-GB">
                <a:latin typeface="+mj-lt"/>
              </a:rPr>
              <a:t>=  18R + 45R</a:t>
            </a:r>
            <a:r>
              <a:rPr lang="en-GB" baseline="30000">
                <a:latin typeface="+mj-lt"/>
              </a:rPr>
              <a:t>-4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6124575" y="6037263"/>
            <a:ext cx="2971800" cy="830262"/>
            <a:chOff x="5867400" y="5257800"/>
            <a:chExt cx="2971800" cy="830997"/>
          </a:xfrm>
        </p:grpSpPr>
        <p:sp>
          <p:nvSpPr>
            <p:cNvPr id="16434" name="Text Box 50"/>
            <p:cNvSpPr txBox="1">
              <a:spLocks noChangeArrowheads="1"/>
            </p:cNvSpPr>
            <p:nvPr/>
          </p:nvSpPr>
          <p:spPr bwMode="auto">
            <a:xfrm>
              <a:off x="5867400" y="5257800"/>
              <a:ext cx="2971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latin typeface="+mj-lt"/>
                </a:rPr>
                <a:t>=  18R + 45 		      R</a:t>
              </a:r>
              <a:r>
                <a:rPr lang="en-GB" baseline="30000" dirty="0">
                  <a:latin typeface="+mj-lt"/>
                </a:rPr>
                <a:t>4</a:t>
              </a:r>
            </a:p>
          </p:txBody>
        </p:sp>
        <p:cxnSp>
          <p:nvCxnSpPr>
            <p:cNvPr id="68626" name="Straight Connector 15"/>
            <p:cNvCxnSpPr>
              <a:cxnSpLocks noChangeShapeType="1"/>
            </p:cNvCxnSpPr>
            <p:nvPr/>
          </p:nvCxnSpPr>
          <p:spPr bwMode="auto">
            <a:xfrm>
              <a:off x="7105664" y="5657500"/>
              <a:ext cx="45244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8620" name="Group 18"/>
          <p:cNvGrpSpPr>
            <a:grpSpLocks/>
          </p:cNvGrpSpPr>
          <p:nvPr/>
        </p:nvGrpSpPr>
        <p:grpSpPr bwMode="auto">
          <a:xfrm>
            <a:off x="3076575" y="4513263"/>
            <a:ext cx="2590800" cy="830262"/>
            <a:chOff x="3076600" y="4512547"/>
            <a:chExt cx="2590800" cy="830997"/>
          </a:xfrm>
        </p:grpSpPr>
        <p:sp>
          <p:nvSpPr>
            <p:cNvPr id="16429" name="Text Box 45"/>
            <p:cNvSpPr txBox="1">
              <a:spLocks noChangeArrowheads="1"/>
            </p:cNvSpPr>
            <p:nvPr/>
          </p:nvSpPr>
          <p:spPr bwMode="auto">
            <a:xfrm>
              <a:off x="3076600" y="4512547"/>
              <a:ext cx="2590800" cy="8309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dirty="0">
                  <a:solidFill>
                    <a:srgbClr val="FFFF00"/>
                  </a:solidFill>
                  <a:latin typeface="+mj-lt"/>
                </a:rPr>
                <a:t>Q = 9R</a:t>
              </a:r>
              <a:r>
                <a:rPr lang="en-GB" baseline="30000" dirty="0">
                  <a:solidFill>
                    <a:srgbClr val="FFFF00"/>
                  </a:solidFill>
                  <a:latin typeface="+mj-lt"/>
                </a:rPr>
                <a:t>2 </a:t>
              </a:r>
              <a:r>
                <a:rPr lang="en-GB" dirty="0">
                  <a:solidFill>
                    <a:srgbClr val="FFFF00"/>
                  </a:solidFill>
                  <a:latin typeface="+mj-lt"/>
                </a:rPr>
                <a:t>- 15    	       R</a:t>
              </a:r>
              <a:r>
                <a:rPr lang="en-GB" baseline="30000" dirty="0">
                  <a:solidFill>
                    <a:srgbClr val="FFFF00"/>
                  </a:solidFill>
                  <a:latin typeface="+mj-lt"/>
                </a:rPr>
                <a:t>3</a:t>
              </a:r>
              <a:endParaRPr lang="en-GB" dirty="0">
                <a:solidFill>
                  <a:srgbClr val="FFFF00"/>
                </a:solidFill>
                <a:latin typeface="+mj-lt"/>
              </a:endParaRPr>
            </a:p>
          </p:txBody>
        </p:sp>
        <p:cxnSp>
          <p:nvCxnSpPr>
            <p:cNvPr id="68624" name="Straight Connector 17"/>
            <p:cNvCxnSpPr>
              <a:cxnSpLocks noChangeShapeType="1"/>
            </p:cNvCxnSpPr>
            <p:nvPr/>
          </p:nvCxnSpPr>
          <p:spPr bwMode="auto">
            <a:xfrm>
              <a:off x="4843464" y="4876808"/>
              <a:ext cx="45244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64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64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31" grpId="0" autoUpdateAnimBg="0"/>
      <p:bldP spid="16433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1900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20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52500" y="2433638"/>
            <a:ext cx="81915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curve has equation    y  =  5x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+ 7  . 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gradient where  x =  -2   ( differentiate ! )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714500" y="3781425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gradient  =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=  15x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- 8x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2228850" y="4629150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if  x = -2  then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133600" y="5387975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gradient  =   15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(-2)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- 8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(-2)</a:t>
            </a: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3757613" y="6124575"/>
            <a:ext cx="355758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=  60 - (-16)  =  76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128838" y="476250"/>
            <a:ext cx="470535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Leibniz Notation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utoUpdateAnimBg="0"/>
      <p:bldP spid="33797" grpId="0" autoUpdateAnimBg="0"/>
      <p:bldP spid="33798" grpId="0" autoUpdateAnimBg="0"/>
      <p:bldP spid="33799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1042988" y="1890713"/>
            <a:ext cx="4010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Newton’s 2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nd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Law of Motion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9600" y="2605088"/>
            <a:ext cx="800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 = ut + </a:t>
            </a:r>
            <a:r>
              <a:rPr lang="en-GB" baseline="30000">
                <a:latin typeface="+mj-lt"/>
              </a:rPr>
              <a:t>1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2</a:t>
            </a:r>
            <a:r>
              <a:rPr lang="en-GB">
                <a:latin typeface="+mj-lt"/>
              </a:rPr>
              <a:t>at</a:t>
            </a:r>
            <a:r>
              <a:rPr lang="en-GB" baseline="30000">
                <a:latin typeface="+mj-lt"/>
              </a:rPr>
              <a:t>2      </a:t>
            </a:r>
            <a:r>
              <a:rPr lang="en-GB">
                <a:latin typeface="+mj-lt"/>
              </a:rPr>
              <a:t>where  s = distance &amp; t = time.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3068638"/>
            <a:ext cx="868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Finding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ds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dt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means “diff in dist” </a:t>
            </a:r>
            <a:r>
              <a:rPr lang="en-GB" sz="36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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“diff in time”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757613" y="3790950"/>
            <a:ext cx="3810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speed or  velocity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685800" y="4495800"/>
            <a:ext cx="579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   </a:t>
            </a:r>
            <a:r>
              <a:rPr lang="en-GB" baseline="30000">
                <a:latin typeface="+mj-lt"/>
              </a:rPr>
              <a:t>ds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dt</a:t>
            </a:r>
            <a:r>
              <a:rPr lang="en-GB">
                <a:latin typeface="+mj-lt"/>
              </a:rPr>
              <a:t>  =  u + at 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1676400" y="5181600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but    </a:t>
            </a:r>
            <a:r>
              <a:rPr lang="en-GB" baseline="30000" dirty="0" err="1">
                <a:latin typeface="+mj-lt"/>
              </a:rPr>
              <a:t>ds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dt</a:t>
            </a:r>
            <a:r>
              <a:rPr lang="en-GB" baseline="-25000" dirty="0">
                <a:latin typeface="+mj-lt"/>
              </a:rPr>
              <a:t>   </a:t>
            </a:r>
            <a:r>
              <a:rPr lang="en-GB" dirty="0">
                <a:latin typeface="+mj-lt"/>
              </a:rPr>
              <a:t> =  v  so we get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562600" y="518160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v =  u + at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85800" y="5943600"/>
            <a:ext cx="800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this is     Newton’s 1st Law of Motion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1495425" y="261938"/>
            <a:ext cx="5791200" cy="78105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Real Life Example</a:t>
            </a:r>
          </a:p>
          <a:p>
            <a:pPr eaLnBrk="0" hangingPunct="0">
              <a:spcBef>
                <a:spcPct val="0"/>
              </a:spcBef>
              <a:defRPr/>
            </a:pPr>
            <a:r>
              <a:rPr lang="en-GB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Physics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autoUpdateAnimBg="0"/>
      <p:bldP spid="34822" grpId="0" autoUpdateAnimBg="0"/>
      <p:bldP spid="34823" grpId="0" autoUpdateAnimBg="0"/>
      <p:bldP spid="34824" grpId="0" autoUpdateAnimBg="0"/>
      <p:bldP spid="34825" grpId="0" autoUpdateAnimBg="0"/>
      <p:bldP spid="34826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t="5122" r="45029" b="20488"/>
          <a:stretch>
            <a:fillRect/>
          </a:stretch>
        </p:blipFill>
        <p:spPr bwMode="auto">
          <a:xfrm>
            <a:off x="2128838" y="2071688"/>
            <a:ext cx="5372100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857375" y="22526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a,b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</a:t>
            </a:r>
            <a:endParaRPr lang="en-GB" sz="18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3657600" y="795338"/>
            <a:ext cx="19812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y = </a:t>
            </a:r>
            <a:r>
              <a:rPr lang="en-GB" sz="3200" dirty="0" err="1">
                <a:solidFill>
                  <a:srgbClr val="FFFF00"/>
                </a:solidFill>
                <a:latin typeface="+mj-lt"/>
              </a:rPr>
              <a:t>mx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 +c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5476875" y="2071688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 f(x)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3087" name="Text Box 15"/>
          <p:cNvSpPr txBox="1">
            <a:spLocks noChangeArrowheads="1"/>
          </p:cNvSpPr>
          <p:nvPr/>
        </p:nvSpPr>
        <p:spPr bwMode="auto">
          <a:xfrm>
            <a:off x="2490788" y="2886075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tangent</a:t>
            </a: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790575" y="4605338"/>
            <a:ext cx="830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NB: at A(a, b)   gradient of line = gradient of curve </a:t>
            </a:r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866775" y="5062538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line = m          (from  y = </a:t>
            </a:r>
            <a:r>
              <a:rPr lang="en-GB" dirty="0" err="1">
                <a:solidFill>
                  <a:srgbClr val="FFFF00"/>
                </a:solidFill>
                <a:latin typeface="+mj-lt"/>
              </a:rPr>
              <a:t>mx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c )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66775" y="5519738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gradient of curve at (a, b) = 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>
                <a:solidFill>
                  <a:srgbClr val="FFFF00"/>
                </a:solidFill>
                <a:latin typeface="+mj-lt"/>
              </a:rPr>
              <a:t>(a)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2085975" y="6219825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it follows that        m = 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 </a:t>
            </a:r>
            <a:r>
              <a:rPr lang="en-GB">
                <a:solidFill>
                  <a:srgbClr val="FFFF00"/>
                </a:solidFill>
                <a:latin typeface="+mj-lt"/>
              </a:rPr>
              <a:t>(a) 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495425" y="1890713"/>
            <a:ext cx="2362200" cy="2286000"/>
            <a:chOff x="1495408" y="1890704"/>
            <a:chExt cx="2362200" cy="2286000"/>
          </a:xfrm>
        </p:grpSpPr>
        <p:sp>
          <p:nvSpPr>
            <p:cNvPr id="3079" name="Line 7"/>
            <p:cNvSpPr>
              <a:spLocks noChangeShapeType="1"/>
            </p:cNvSpPr>
            <p:nvPr/>
          </p:nvSpPr>
          <p:spPr bwMode="auto">
            <a:xfrm flipH="1">
              <a:off x="1495408" y="1890704"/>
              <a:ext cx="2362200" cy="2286000"/>
            </a:xfrm>
            <a:prstGeom prst="line">
              <a:avLst/>
            </a:prstGeom>
            <a:noFill/>
            <a:ln w="762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+mj-lt"/>
              </a:endParaRPr>
            </a:p>
          </p:txBody>
        </p:sp>
        <p:sp>
          <p:nvSpPr>
            <p:cNvPr id="71696" name="Oval 13"/>
            <p:cNvSpPr>
              <a:spLocks noChangeArrowheads="1"/>
            </p:cNvSpPr>
            <p:nvPr/>
          </p:nvSpPr>
          <p:spPr bwMode="auto">
            <a:xfrm>
              <a:off x="3033687" y="2614599"/>
              <a:ext cx="90488" cy="90488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4" grpId="0" autoUpdateAnimBg="0"/>
      <p:bldP spid="3087" grpId="0" autoUpdateAnimBg="0"/>
      <p:bldP spid="3088" grpId="0" autoUpdateAnimBg="0"/>
      <p:bldP spid="3089" grpId="0" autoUpdateAnimBg="0"/>
      <p:bldP spid="3090" grpId="0" autoUpdateAnimBg="0"/>
      <p:bldP spid="3091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19088" y="1890713"/>
            <a:ext cx="3048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21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52500" y="2343150"/>
            <a:ext cx="769143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equation of the tangent line to the curve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- 2x + 1   at the point where   x = -1.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533400" y="3529013"/>
            <a:ext cx="746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Point:   </a:t>
            </a:r>
            <a:r>
              <a:rPr lang="en-GB" dirty="0">
                <a:latin typeface="+mj-lt"/>
              </a:rPr>
              <a:t>if  x = -1  then  y = (-1)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(2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-1) + 1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267200" y="4062413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  -1 - (-2) + 1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267200" y="4595813"/>
            <a:ext cx="449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2		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point is   (-1,2)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38200" y="5243513"/>
            <a:ext cx="61769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Gradient:</a:t>
            </a:r>
            <a:r>
              <a:rPr lang="en-GB" dirty="0">
                <a:latin typeface="+mj-lt"/>
              </a:rPr>
              <a:t>    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= 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614363" y="5781675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when   x = -1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= 3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(-1)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 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4300538" y="6315075"/>
            <a:ext cx="23288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3 - 2  =   1 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7458075" y="6257925"/>
            <a:ext cx="1366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12" name="Cloud Callout 11"/>
          <p:cNvSpPr/>
          <p:nvPr/>
        </p:nvSpPr>
        <p:spPr bwMode="auto">
          <a:xfrm>
            <a:off x="681038" y="171450"/>
            <a:ext cx="7972425" cy="1827213"/>
          </a:xfrm>
          <a:prstGeom prst="cloudCallout">
            <a:avLst>
              <a:gd name="adj1" fmla="val 14531"/>
              <a:gd name="adj2" fmla="val 74177"/>
            </a:avLst>
          </a:prstGeom>
          <a:solidFill>
            <a:srgbClr val="4D4D4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Straight line so we need a point plus the gradient then we can use the formula    y - b = m(x - a) 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 autoUpdateAnimBg="0"/>
      <p:bldP spid="10246" grpId="0" autoUpdateAnimBg="0"/>
      <p:bldP spid="10247" grpId="0" autoUpdateAnimBg="0"/>
      <p:bldP spid="10248" grpId="0" autoUpdateAnimBg="0"/>
      <p:bldP spid="10249" grpId="0" autoUpdateAnimBg="0"/>
      <p:bldP spid="10250" grpId="0" autoUpdateAnimBg="0"/>
      <p:bldP spid="10251" grpId="0" autoUpdateAnimBg="0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314450" y="2343150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Now using            y - b = m(x - a)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166813" y="3079750"/>
            <a:ext cx="624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 we get   		y - 2 = 1( x + 1)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314450" y="38163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>
                <a:latin typeface="+mj-lt"/>
              </a:rPr>
              <a:t>or		         y - 2 = x + 1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314450" y="45529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or		             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y = x + 3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6472238" y="2343150"/>
            <a:ext cx="26717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 (-1,2)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7739063" y="2886075"/>
            <a:ext cx="1136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1676400" y="26193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217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852488" y="2409825"/>
            <a:ext cx="8153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equation of the tangent to the curve   y = </a:t>
            </a:r>
            <a:r>
              <a:rPr lang="en-GB" u="sng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								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at the point where   x = -2.    (x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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0)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47738" y="3600450"/>
            <a:ext cx="8148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Also find where the tangent cuts the X-axis and Y-axis.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81038" y="4062413"/>
            <a:ext cx="55673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Point:</a:t>
            </a:r>
            <a:r>
              <a:rPr lang="en-GB" dirty="0">
                <a:latin typeface="+mj-lt"/>
              </a:rPr>
              <a:t>	when    x = -2    then   y = </a:t>
            </a:r>
            <a:r>
              <a:rPr lang="en-GB" u="sng" dirty="0">
                <a:latin typeface="+mj-lt"/>
              </a:rPr>
              <a:t>4  </a:t>
            </a:r>
            <a:r>
              <a:rPr lang="en-GB" dirty="0">
                <a:latin typeface="+mj-lt"/>
              </a:rPr>
              <a:t>  				          (-2)</a:t>
            </a:r>
            <a:r>
              <a:rPr lang="en-GB" baseline="30000" dirty="0">
                <a:latin typeface="+mj-lt"/>
              </a:rPr>
              <a:t>2 </a:t>
            </a:r>
            <a:endParaRPr lang="en-GB" dirty="0">
              <a:latin typeface="+mj-lt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929313" y="4138613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   =  1                                                               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562725" y="4610100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(-2, 1)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90550" y="5313363"/>
            <a:ext cx="7391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Gradient:</a:t>
            </a:r>
            <a:r>
              <a:rPr lang="en-GB" dirty="0">
                <a:latin typeface="+mj-lt"/>
              </a:rPr>
              <a:t>	y = 4x</a:t>
            </a:r>
            <a:r>
              <a:rPr lang="en-GB" baseline="30000" dirty="0">
                <a:latin typeface="+mj-lt"/>
              </a:rPr>
              <a:t>-2          </a:t>
            </a:r>
            <a:r>
              <a:rPr lang="en-GB" dirty="0">
                <a:latin typeface="+mj-lt"/>
              </a:rPr>
              <a:t>so     	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-8x</a:t>
            </a:r>
            <a:r>
              <a:rPr lang="en-GB" baseline="30000" dirty="0">
                <a:latin typeface="+mj-lt"/>
              </a:rPr>
              <a:t>-3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219950" y="5313363"/>
            <a:ext cx="1600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=    -</a:t>
            </a:r>
            <a:r>
              <a:rPr lang="en-GB" u="sng" dirty="0">
                <a:latin typeface="+mj-lt"/>
              </a:rPr>
              <a:t>8  </a:t>
            </a:r>
            <a:r>
              <a:rPr lang="en-GB" dirty="0">
                <a:latin typeface="+mj-lt"/>
              </a:rPr>
              <a:t>	x</a:t>
            </a:r>
            <a:r>
              <a:rPr lang="en-GB" baseline="30000" dirty="0">
                <a:latin typeface="+mj-lt"/>
              </a:rPr>
              <a:t>3</a:t>
            </a:r>
            <a:endParaRPr lang="en-GB" dirty="0">
              <a:latin typeface="+mj-lt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81038" y="5946775"/>
            <a:ext cx="5486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when   x = -2   then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  </a:t>
            </a:r>
            <a:r>
              <a:rPr lang="en-GB" u="sng" dirty="0">
                <a:latin typeface="+mj-lt"/>
              </a:rPr>
              <a:t>-8</a:t>
            </a:r>
            <a:r>
              <a:rPr lang="en-GB" dirty="0">
                <a:latin typeface="+mj-lt"/>
              </a:rPr>
              <a:t> 					(-2)</a:t>
            </a:r>
            <a:r>
              <a:rPr lang="en-GB" baseline="30000" dirty="0">
                <a:latin typeface="+mj-lt"/>
              </a:rPr>
              <a:t>3</a:t>
            </a:r>
            <a:endParaRPr lang="en-GB" dirty="0">
              <a:latin typeface="+mj-lt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5838825" y="6130925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</a:t>
            </a:r>
            <a:r>
              <a:rPr lang="en-GB" baseline="30000" dirty="0">
                <a:latin typeface="+mj-lt"/>
              </a:rPr>
              <a:t>-8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-8</a:t>
            </a:r>
            <a:r>
              <a:rPr lang="en-GB" dirty="0">
                <a:latin typeface="+mj-lt"/>
              </a:rPr>
              <a:t> = 1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7780338" y="6315075"/>
            <a:ext cx="13636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m = 1</a:t>
            </a:r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676400" y="458788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utoUpdateAnimBg="0"/>
      <p:bldP spid="13318" grpId="0" autoUpdateAnimBg="0"/>
      <p:bldP spid="13319" grpId="0" autoUpdateAnimBg="0"/>
      <p:bldP spid="13321" grpId="0" autoUpdateAnimBg="0"/>
      <p:bldP spid="13322" grpId="0" autoUpdateAnimBg="0"/>
      <p:bldP spid="13323" grpId="0" autoUpdateAnimBg="0"/>
      <p:bldP spid="13324" grpId="0" autoUpdateAnimBg="0"/>
      <p:bldP spid="1332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14425" y="193357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Now using             y - b = m(x - a)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1038225" y="2462213"/>
            <a:ext cx="624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 we get   		y - 1 = 1( x + 2)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114425" y="2990850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or		         y - 1 = x + 2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114425" y="3519488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or		              y = x + 3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381000" y="433387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Axes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057400" y="4333875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Tangent  cuts Y-axis when   x = 0   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1857375" y="4886325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 y = 0 + 3 = 3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096000" y="48863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at point  (0, 3)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09600" y="5681663"/>
            <a:ext cx="541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Tangent  cuts X-axis when   y = 0</a:t>
            </a:r>
          </a:p>
        </p:txBody>
      </p:sp>
      <p:sp>
        <p:nvSpPr>
          <p:cNvPr id="16397" name="Text Box 13"/>
          <p:cNvSpPr txBox="1">
            <a:spLocks noChangeArrowheads="1"/>
          </p:cNvSpPr>
          <p:nvPr/>
        </p:nvSpPr>
        <p:spPr bwMode="auto">
          <a:xfrm>
            <a:off x="1133475" y="6315075"/>
            <a:ext cx="4391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0 = x + 3 or       x = -3</a:t>
            </a:r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6200775" y="631507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at point  (-3, 0)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76400" y="5334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autoUpdateAnimBg="0"/>
      <p:bldP spid="16388" grpId="0" autoUpdateAnimBg="0"/>
      <p:bldP spid="16389" grpId="0" autoUpdateAnimBg="0"/>
      <p:bldP spid="16391" grpId="0" autoUpdateAnimBg="0"/>
      <p:bldP spid="16392" grpId="0" autoUpdateAnimBg="0"/>
      <p:bldP spid="16393" grpId="0" autoUpdateAnimBg="0"/>
      <p:bldP spid="16394" grpId="0" autoUpdateAnimBg="0"/>
      <p:bldP spid="16395" grpId="0" autoUpdateAnimBg="0"/>
      <p:bldP spid="16397" grpId="0" autoUpdateAnimBg="0"/>
      <p:bldP spid="16398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61925" y="1881188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Example 23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-  (other way round)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771525" y="2343150"/>
            <a:ext cx="7467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point on the curve    y =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- 6x + 5 where the gradient of the tangent is 14.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742950" y="3238500"/>
            <a:ext cx="708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gradient of tangent   =  gradient of curve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3486150" y="3871913"/>
            <a:ext cx="1357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=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62463" y="3871913"/>
            <a:ext cx="1285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2x - 6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128838" y="4595813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	2x - 6 = 14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333625" y="5048250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	    2x  = 20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5838825" y="504825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 = 10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71525" y="56007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Put   x = 10   into   y =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- 6x + 5 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500063" y="6148388"/>
            <a:ext cx="4981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Giving 	y = 100 - 60 + 5 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4786313" y="61483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= 45</a:t>
            </a: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6381750" y="6124575"/>
            <a:ext cx="276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Point is   (10,45)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1676400" y="533400"/>
            <a:ext cx="5410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000" dirty="0">
                <a:solidFill>
                  <a:srgbClr val="FFFF00"/>
                </a:solidFill>
                <a:latin typeface="+mj-lt"/>
              </a:rPr>
              <a:t>Equation of Tangents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  <p:bldP spid="12294" grpId="0" autoUpdateAnimBg="0"/>
      <p:bldP spid="12295" grpId="0" autoUpdateAnimBg="0"/>
      <p:bldP spid="12296" grpId="0" autoUpdateAnimBg="0"/>
      <p:bldP spid="12298" grpId="0" autoUpdateAnimBg="0"/>
      <p:bldP spid="12299" grpId="0" autoUpdateAnimBg="0"/>
      <p:bldP spid="12300" grpId="0" autoUpdateAnimBg="0"/>
      <p:bldP spid="12301" grpId="0" autoUpdateAnimBg="0"/>
      <p:bldP spid="12302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3"/>
          <p:cNvSpPr>
            <a:spLocks noChangeArrowheads="1"/>
          </p:cNvSpPr>
          <p:nvPr/>
        </p:nvSpPr>
        <p:spPr bwMode="auto">
          <a:xfrm>
            <a:off x="1325563" y="2544763"/>
            <a:ext cx="7315200" cy="3268662"/>
          </a:xfrm>
          <a:custGeom>
            <a:avLst/>
            <a:gdLst>
              <a:gd name="T0" fmla="*/ 0 w 7315200"/>
              <a:gd name="T1" fmla="*/ 3025084 h 3268980"/>
              <a:gd name="T2" fmla="*/ 548640 w 7315200"/>
              <a:gd name="T3" fmla="*/ 1641760 h 3268980"/>
              <a:gd name="T4" fmla="*/ 1036320 w 7315200"/>
              <a:gd name="T5" fmla="*/ 1124921 h 3268980"/>
              <a:gd name="T6" fmla="*/ 1386840 w 7315200"/>
              <a:gd name="T7" fmla="*/ 1048908 h 3268980"/>
              <a:gd name="T8" fmla="*/ 1844040 w 7315200"/>
              <a:gd name="T9" fmla="*/ 1292124 h 3268980"/>
              <a:gd name="T10" fmla="*/ 2225040 w 7315200"/>
              <a:gd name="T11" fmla="*/ 2188998 h 3268980"/>
              <a:gd name="T12" fmla="*/ 2682240 w 7315200"/>
              <a:gd name="T13" fmla="*/ 2979500 h 3268980"/>
              <a:gd name="T14" fmla="*/ 3535680 w 7315200"/>
              <a:gd name="T15" fmla="*/ 3253095 h 3268980"/>
              <a:gd name="T16" fmla="*/ 4099560 w 7315200"/>
              <a:gd name="T17" fmla="*/ 2933886 h 3268980"/>
              <a:gd name="T18" fmla="*/ 4800601 w 7315200"/>
              <a:gd name="T19" fmla="*/ 1748178 h 3268980"/>
              <a:gd name="T20" fmla="*/ 5425441 w 7315200"/>
              <a:gd name="T21" fmla="*/ 1231320 h 3268980"/>
              <a:gd name="T22" fmla="*/ 6096000 w 7315200"/>
              <a:gd name="T23" fmla="*/ 1094516 h 3268980"/>
              <a:gd name="T24" fmla="*/ 6492240 w 7315200"/>
              <a:gd name="T25" fmla="*/ 1018506 h 3268980"/>
              <a:gd name="T26" fmla="*/ 6934200 w 7315200"/>
              <a:gd name="T27" fmla="*/ 775277 h 3268980"/>
              <a:gd name="T28" fmla="*/ 7315200 w 7315200"/>
              <a:gd name="T29" fmla="*/ 0 h 32689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315200"/>
              <a:gd name="T46" fmla="*/ 0 h 3268980"/>
              <a:gd name="T47" fmla="*/ 7315200 w 7315200"/>
              <a:gd name="T48" fmla="*/ 3268980 h 3268980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315200" h="3268980">
                <a:moveTo>
                  <a:pt x="0" y="3032760"/>
                </a:moveTo>
                <a:cubicBezTo>
                  <a:pt x="187960" y="2498090"/>
                  <a:pt x="375920" y="1963420"/>
                  <a:pt x="548640" y="1645920"/>
                </a:cubicBezTo>
                <a:cubicBezTo>
                  <a:pt x="721360" y="1328420"/>
                  <a:pt x="896620" y="1226820"/>
                  <a:pt x="1036320" y="1127760"/>
                </a:cubicBezTo>
                <a:cubicBezTo>
                  <a:pt x="1176020" y="1028700"/>
                  <a:pt x="1252220" y="1023620"/>
                  <a:pt x="1386840" y="1051560"/>
                </a:cubicBezTo>
                <a:cubicBezTo>
                  <a:pt x="1521460" y="1079500"/>
                  <a:pt x="1704340" y="1104900"/>
                  <a:pt x="1844040" y="1295400"/>
                </a:cubicBezTo>
                <a:cubicBezTo>
                  <a:pt x="1983740" y="1485900"/>
                  <a:pt x="2085340" y="1912620"/>
                  <a:pt x="2225040" y="2194560"/>
                </a:cubicBezTo>
                <a:cubicBezTo>
                  <a:pt x="2364740" y="2476500"/>
                  <a:pt x="2463800" y="2809240"/>
                  <a:pt x="2682240" y="2987040"/>
                </a:cubicBezTo>
                <a:cubicBezTo>
                  <a:pt x="2900680" y="3164840"/>
                  <a:pt x="3299460" y="3268980"/>
                  <a:pt x="3535680" y="3261360"/>
                </a:cubicBezTo>
                <a:cubicBezTo>
                  <a:pt x="3771900" y="3253740"/>
                  <a:pt x="3888740" y="3192780"/>
                  <a:pt x="4099560" y="2941320"/>
                </a:cubicBezTo>
                <a:cubicBezTo>
                  <a:pt x="4310380" y="2689860"/>
                  <a:pt x="4579620" y="2037080"/>
                  <a:pt x="4800600" y="1752600"/>
                </a:cubicBezTo>
                <a:cubicBezTo>
                  <a:pt x="5021580" y="1468120"/>
                  <a:pt x="5209540" y="1343660"/>
                  <a:pt x="5425440" y="1234440"/>
                </a:cubicBezTo>
                <a:cubicBezTo>
                  <a:pt x="5641340" y="1125220"/>
                  <a:pt x="6096000" y="1097280"/>
                  <a:pt x="6096000" y="1097280"/>
                </a:cubicBezTo>
                <a:cubicBezTo>
                  <a:pt x="6273800" y="1061720"/>
                  <a:pt x="6352540" y="1074420"/>
                  <a:pt x="6492240" y="1021080"/>
                </a:cubicBezTo>
                <a:cubicBezTo>
                  <a:pt x="6631940" y="967740"/>
                  <a:pt x="6797040" y="947420"/>
                  <a:pt x="6934200" y="777240"/>
                </a:cubicBezTo>
                <a:cubicBezTo>
                  <a:pt x="7071360" y="607060"/>
                  <a:pt x="7193280" y="303530"/>
                  <a:pt x="7315200" y="0"/>
                </a:cubicBezTo>
              </a:path>
            </a:pathLst>
          </a:custGeom>
          <a:noFill/>
          <a:ln w="5715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6451" name="Line 67"/>
          <p:cNvSpPr>
            <a:spLocks noChangeShapeType="1"/>
          </p:cNvSpPr>
          <p:nvPr/>
        </p:nvSpPr>
        <p:spPr bwMode="auto">
          <a:xfrm>
            <a:off x="4843463" y="4800600"/>
            <a:ext cx="0" cy="9906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52" name="Line 68"/>
          <p:cNvSpPr>
            <a:spLocks noChangeShapeType="1"/>
          </p:cNvSpPr>
          <p:nvPr/>
        </p:nvSpPr>
        <p:spPr bwMode="auto">
          <a:xfrm>
            <a:off x="7419975" y="3657600"/>
            <a:ext cx="0" cy="11430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50" name="Line 66"/>
          <p:cNvSpPr>
            <a:spLocks noChangeShapeType="1"/>
          </p:cNvSpPr>
          <p:nvPr/>
        </p:nvSpPr>
        <p:spPr bwMode="auto">
          <a:xfrm>
            <a:off x="2581275" y="3643313"/>
            <a:ext cx="0" cy="11430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49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-100013"/>
            <a:ext cx="7086600" cy="1431926"/>
          </a:xfrm>
        </p:spPr>
        <p:txBody>
          <a:bodyPr/>
          <a:lstStyle/>
          <a:p>
            <a:pPr algn="ctr"/>
            <a:r>
              <a:rPr lang="en-GB" sz="3600" b="0">
                <a:effectLst/>
              </a:rPr>
              <a:t>Stationary Points </a:t>
            </a:r>
            <a:br>
              <a:rPr lang="en-GB" sz="3600" b="0">
                <a:effectLst/>
              </a:rPr>
            </a:br>
            <a:r>
              <a:rPr lang="en-GB" sz="3600" b="0">
                <a:effectLst/>
              </a:rPr>
              <a:t>and Their Nature</a:t>
            </a:r>
            <a:endParaRPr lang="en-GB" sz="4000" b="0">
              <a:effectLst/>
            </a:endParaRPr>
          </a:p>
        </p:txBody>
      </p:sp>
      <p:sp>
        <p:nvSpPr>
          <p:cNvPr id="16438" name="Text Box 54"/>
          <p:cNvSpPr txBox="1">
            <a:spLocks noChangeArrowheads="1"/>
          </p:cNvSpPr>
          <p:nvPr/>
        </p:nvSpPr>
        <p:spPr bwMode="auto">
          <a:xfrm>
            <a:off x="-223838" y="2062163"/>
            <a:ext cx="8153401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Consider this graph of   y  = f(x)   again</a:t>
            </a:r>
          </a:p>
        </p:txBody>
      </p:sp>
      <p:sp>
        <p:nvSpPr>
          <p:cNvPr id="85000" name="Line 55"/>
          <p:cNvSpPr>
            <a:spLocks noChangeShapeType="1"/>
          </p:cNvSpPr>
          <p:nvPr/>
        </p:nvSpPr>
        <p:spPr bwMode="auto">
          <a:xfrm>
            <a:off x="952500" y="4800600"/>
            <a:ext cx="807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440" name="Text Box 56"/>
          <p:cNvSpPr txBox="1">
            <a:spLocks noChangeArrowheads="1"/>
          </p:cNvSpPr>
          <p:nvPr/>
        </p:nvSpPr>
        <p:spPr bwMode="auto">
          <a:xfrm>
            <a:off x="8610600" y="48768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16443" name="Text Box 59"/>
          <p:cNvSpPr txBox="1">
            <a:spLocks noChangeArrowheads="1"/>
          </p:cNvSpPr>
          <p:nvPr/>
        </p:nvSpPr>
        <p:spPr bwMode="auto">
          <a:xfrm>
            <a:off x="7620000" y="19812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y = f(x)</a:t>
            </a:r>
          </a:p>
        </p:txBody>
      </p:sp>
      <p:sp>
        <p:nvSpPr>
          <p:cNvPr id="16445" name="Text Box 61"/>
          <p:cNvSpPr txBox="1">
            <a:spLocks noChangeArrowheads="1"/>
          </p:cNvSpPr>
          <p:nvPr/>
        </p:nvSpPr>
        <p:spPr bwMode="auto">
          <a:xfrm>
            <a:off x="2309813" y="480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a</a:t>
            </a:r>
          </a:p>
        </p:txBody>
      </p:sp>
      <p:sp>
        <p:nvSpPr>
          <p:cNvPr id="16447" name="Text Box 63"/>
          <p:cNvSpPr txBox="1">
            <a:spLocks noChangeArrowheads="1"/>
          </p:cNvSpPr>
          <p:nvPr/>
        </p:nvSpPr>
        <p:spPr bwMode="auto">
          <a:xfrm>
            <a:off x="4400550" y="4800600"/>
            <a:ext cx="53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b</a:t>
            </a:r>
          </a:p>
        </p:txBody>
      </p:sp>
      <p:sp>
        <p:nvSpPr>
          <p:cNvPr id="16449" name="Text Box 65"/>
          <p:cNvSpPr txBox="1">
            <a:spLocks noChangeArrowheads="1"/>
          </p:cNvSpPr>
          <p:nvPr/>
        </p:nvSpPr>
        <p:spPr bwMode="auto">
          <a:xfrm>
            <a:off x="7267575" y="4776788"/>
            <a:ext cx="381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c</a:t>
            </a: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909638" y="4800600"/>
            <a:ext cx="53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1404938" y="3733800"/>
            <a:ext cx="45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5576888" y="5057775"/>
            <a:ext cx="53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5748338" y="3810000"/>
            <a:ext cx="45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8382000" y="2887663"/>
            <a:ext cx="533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3214688" y="3657600"/>
            <a:ext cx="68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843338" y="4770438"/>
            <a:ext cx="45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8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16473" name="Text Box 89"/>
          <p:cNvSpPr txBox="1">
            <a:spLocks noChangeArrowheads="1"/>
          </p:cNvSpPr>
          <p:nvPr/>
        </p:nvSpPr>
        <p:spPr bwMode="auto">
          <a:xfrm>
            <a:off x="2395538" y="2886075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4" name="Text Box 90"/>
          <p:cNvSpPr txBox="1">
            <a:spLocks noChangeArrowheads="1"/>
          </p:cNvSpPr>
          <p:nvPr/>
        </p:nvSpPr>
        <p:spPr bwMode="auto">
          <a:xfrm>
            <a:off x="4662488" y="5921375"/>
            <a:ext cx="381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16475" name="Text Box 91"/>
          <p:cNvSpPr txBox="1">
            <a:spLocks noChangeArrowheads="1"/>
          </p:cNvSpPr>
          <p:nvPr/>
        </p:nvSpPr>
        <p:spPr bwMode="auto">
          <a:xfrm>
            <a:off x="7162800" y="29718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85016" name="Oval 23"/>
          <p:cNvSpPr>
            <a:spLocks noChangeArrowheads="1"/>
          </p:cNvSpPr>
          <p:nvPr/>
        </p:nvSpPr>
        <p:spPr bwMode="auto">
          <a:xfrm>
            <a:off x="4737100" y="56911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7" name="Oval 24"/>
          <p:cNvSpPr>
            <a:spLocks noChangeArrowheads="1"/>
          </p:cNvSpPr>
          <p:nvPr/>
        </p:nvSpPr>
        <p:spPr bwMode="auto">
          <a:xfrm>
            <a:off x="2489200" y="34893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5018" name="Oval 25"/>
          <p:cNvSpPr>
            <a:spLocks noChangeArrowheads="1"/>
          </p:cNvSpPr>
          <p:nvPr/>
        </p:nvSpPr>
        <p:spPr bwMode="auto">
          <a:xfrm>
            <a:off x="7316788" y="35194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6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64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164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164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51" grpId="0" animBg="1"/>
      <p:bldP spid="16452" grpId="0" animBg="1"/>
      <p:bldP spid="16450" grpId="0" animBg="1"/>
      <p:bldP spid="16466" grpId="0" autoUpdateAnimBg="0"/>
      <p:bldP spid="16467" grpId="0" autoUpdateAnimBg="0"/>
      <p:bldP spid="16468" grpId="0" autoUpdateAnimBg="0"/>
      <p:bldP spid="16469" grpId="0" autoUpdateAnimBg="0"/>
      <p:bldP spid="16470" grpId="0" autoUpdateAnimBg="0"/>
      <p:bldP spid="16471" grpId="0" autoUpdateAnimBg="0"/>
      <p:bldP spid="16472" grpId="0" autoUpdateAnimBg="0"/>
      <p:bldP spid="16473" grpId="0" autoUpdateAnimBg="0"/>
      <p:bldP spid="16474" grpId="0" autoUpdateAnimBg="0"/>
      <p:bldP spid="164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1" t="5122" r="45029" b="20488"/>
          <a:stretch>
            <a:fillRect/>
          </a:stretch>
        </p:blipFill>
        <p:spPr bwMode="auto">
          <a:xfrm>
            <a:off x="487363" y="2560638"/>
            <a:ext cx="86106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935163" y="3322638"/>
            <a:ext cx="609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>
                <a:solidFill>
                  <a:srgbClr val="333300"/>
                </a:solidFill>
                <a:latin typeface="+mj-lt"/>
              </a:rPr>
              <a:t>A</a:t>
            </a: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>
            <a:off x="563563" y="1951038"/>
            <a:ext cx="2971800" cy="289560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1646238" y="2027238"/>
            <a:ext cx="716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tangent = gradient of curve at A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897563" y="5380038"/>
            <a:ext cx="762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>
                <a:solidFill>
                  <a:srgbClr val="333300"/>
                </a:solidFill>
                <a:latin typeface="+mj-lt"/>
              </a:rPr>
              <a:t>B</a:t>
            </a:r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3763963" y="5151438"/>
            <a:ext cx="4495800" cy="1676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1371600" y="6396038"/>
            <a:ext cx="7086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Gradient of tangent = gradient of curve at B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049463" y="503573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6035675" y="59324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857375" y="34290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80" grpId="0" autoUpdateAnimBg="0"/>
      <p:bldP spid="3081" grpId="0" autoUpdateAnimBg="0"/>
      <p:bldP spid="3083" grpId="0" autoUpdateAnimBg="0"/>
      <p:bldP spid="12" grpId="0" animBg="1"/>
      <p:bldP spid="1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814388" y="224313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This curve  y = f(x) has three types of stationary point. </a:t>
            </a: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995363" y="332898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a  we have a maximum turning point  (max TP)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995363" y="3967163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b  we have a minimum turning point  (min TP)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995363" y="4605338"/>
            <a:ext cx="8191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x = c  we have a point of inflexion  (PI)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884238" y="5403850"/>
            <a:ext cx="825976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Each type of stationary point is determined by the gradient  (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  </a:t>
            </a:r>
            <a:r>
              <a:rPr lang="en-GB" dirty="0">
                <a:latin typeface="+mj-lt"/>
              </a:rPr>
              <a:t>) at either side of the stationary value.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autoUpdateAnimBg="0"/>
      <p:bldP spid="39940" grpId="0" autoUpdateAnimBg="0"/>
      <p:bldP spid="39941" grpId="0" autoUpdateAnimBg="0"/>
      <p:bldP spid="39943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/>
          <p:cNvSpPr>
            <a:spLocks noChangeArrowheads="1"/>
          </p:cNvSpPr>
          <p:nvPr/>
        </p:nvSpPr>
        <p:spPr bwMode="auto">
          <a:xfrm flipV="1">
            <a:off x="7016750" y="5329238"/>
            <a:ext cx="1355725" cy="968375"/>
          </a:xfrm>
          <a:custGeom>
            <a:avLst/>
            <a:gdLst>
              <a:gd name="T0" fmla="*/ 0 w 1356360"/>
              <a:gd name="T1" fmla="*/ 984386 h 967740"/>
              <a:gd name="T2" fmla="*/ 436610 w 1356360"/>
              <a:gd name="T3" fmla="*/ 193777 h 967740"/>
              <a:gd name="T4" fmla="*/ 828056 w 1356360"/>
              <a:gd name="T5" fmla="*/ 131766 h 967740"/>
              <a:gd name="T6" fmla="*/ 1339946 w 1356360"/>
              <a:gd name="T7" fmla="*/ 984386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2454275" y="5249863"/>
            <a:ext cx="1355725" cy="968375"/>
          </a:xfrm>
          <a:custGeom>
            <a:avLst/>
            <a:gdLst>
              <a:gd name="T0" fmla="*/ 0 w 1356360"/>
              <a:gd name="T1" fmla="*/ 984386 h 967740"/>
              <a:gd name="T2" fmla="*/ 436610 w 1356360"/>
              <a:gd name="T3" fmla="*/ 193777 h 967740"/>
              <a:gd name="T4" fmla="*/ 828056 w 1356360"/>
              <a:gd name="T5" fmla="*/ 131766 h 967740"/>
              <a:gd name="T6" fmla="*/ 1339946 w 1356360"/>
              <a:gd name="T7" fmla="*/ 984386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952500" y="2786063"/>
            <a:ext cx="35290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Maximum Turning point</a:t>
            </a:r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2181225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3629025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7047" name="Group 12"/>
          <p:cNvGrpSpPr>
            <a:grpSpLocks/>
          </p:cNvGrpSpPr>
          <p:nvPr/>
        </p:nvGrpSpPr>
        <p:grpSpPr bwMode="auto">
          <a:xfrm>
            <a:off x="1190625" y="3371850"/>
            <a:ext cx="3124200" cy="1219200"/>
            <a:chOff x="1488" y="576"/>
            <a:chExt cx="1968" cy="768"/>
          </a:xfrm>
        </p:grpSpPr>
        <p:sp>
          <p:nvSpPr>
            <p:cNvPr id="87078" name="Rectangle 7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9" name="Line 8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0" name="Line 9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1" name="Line 10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82" name="Line 11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7048" name="Group 13"/>
          <p:cNvGrpSpPr>
            <a:grpSpLocks/>
          </p:cNvGrpSpPr>
          <p:nvPr/>
        </p:nvGrpSpPr>
        <p:grpSpPr bwMode="auto">
          <a:xfrm>
            <a:off x="5624513" y="3352800"/>
            <a:ext cx="3124200" cy="1219200"/>
            <a:chOff x="1488" y="576"/>
            <a:chExt cx="1968" cy="768"/>
          </a:xfrm>
        </p:grpSpPr>
        <p:sp>
          <p:nvSpPr>
            <p:cNvPr id="87073" name="Rectangle 14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4" name="Line 15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5" name="Line 16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6" name="Line 17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077" name="Line 18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79" name="Text Box 19"/>
          <p:cNvSpPr txBox="1">
            <a:spLocks noChangeArrowheads="1"/>
          </p:cNvSpPr>
          <p:nvPr/>
        </p:nvSpPr>
        <p:spPr bwMode="auto">
          <a:xfrm>
            <a:off x="1314450" y="3387725"/>
            <a:ext cx="762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x</a:t>
            </a:r>
          </a:p>
        </p:txBody>
      </p:sp>
      <p:sp>
        <p:nvSpPr>
          <p:cNvPr id="40980" name="Text Box 20"/>
          <p:cNvSpPr txBox="1">
            <a:spLocks noChangeArrowheads="1"/>
          </p:cNvSpPr>
          <p:nvPr/>
        </p:nvSpPr>
        <p:spPr bwMode="auto">
          <a:xfrm>
            <a:off x="2762250" y="3387725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a</a:t>
            </a:r>
          </a:p>
        </p:txBody>
      </p:sp>
      <p:sp>
        <p:nvSpPr>
          <p:cNvPr id="40981" name="Text Box 21"/>
          <p:cNvSpPr txBox="1">
            <a:spLocks noChangeArrowheads="1"/>
          </p:cNvSpPr>
          <p:nvPr/>
        </p:nvSpPr>
        <p:spPr bwMode="auto">
          <a:xfrm>
            <a:off x="1042988" y="405288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0982" name="Text Box 22"/>
          <p:cNvSpPr txBox="1">
            <a:spLocks noChangeArrowheads="1"/>
          </p:cNvSpPr>
          <p:nvPr/>
        </p:nvSpPr>
        <p:spPr bwMode="auto">
          <a:xfrm>
            <a:off x="2105025" y="4052888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+       0      -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 flipV="1">
            <a:off x="2214563" y="4695825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2852738" y="4695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3757613" y="4695825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7056" name="Freeform 27"/>
          <p:cNvSpPr>
            <a:spLocks/>
          </p:cNvSpPr>
          <p:nvPr/>
        </p:nvSpPr>
        <p:spPr bwMode="auto">
          <a:xfrm>
            <a:off x="3754438" y="2408238"/>
            <a:ext cx="1373187" cy="981075"/>
          </a:xfrm>
          <a:custGeom>
            <a:avLst/>
            <a:gdLst>
              <a:gd name="T0" fmla="*/ 0 w 865"/>
              <a:gd name="T1" fmla="*/ 2147483647 h 618"/>
              <a:gd name="T2" fmla="*/ 2147483647 w 865"/>
              <a:gd name="T3" fmla="*/ 2147483647 h 618"/>
              <a:gd name="T4" fmla="*/ 2147483647 w 865"/>
              <a:gd name="T5" fmla="*/ 2147483647 h 618"/>
              <a:gd name="T6" fmla="*/ 2147483647 w 865"/>
              <a:gd name="T7" fmla="*/ 2147483647 h 618"/>
              <a:gd name="T8" fmla="*/ 2147483647 w 865"/>
              <a:gd name="T9" fmla="*/ 2147483647 h 618"/>
              <a:gd name="T10" fmla="*/ 2147483647 w 865"/>
              <a:gd name="T11" fmla="*/ 0 h 618"/>
              <a:gd name="T12" fmla="*/ 2147483647 w 865"/>
              <a:gd name="T13" fmla="*/ 2147483647 h 618"/>
              <a:gd name="T14" fmla="*/ 2147483647 w 865"/>
              <a:gd name="T15" fmla="*/ 2147483647 h 618"/>
              <a:gd name="T16" fmla="*/ 2147483647 w 865"/>
              <a:gd name="T17" fmla="*/ 2147483647 h 618"/>
              <a:gd name="T18" fmla="*/ 2147483647 w 865"/>
              <a:gd name="T19" fmla="*/ 2147483647 h 618"/>
              <a:gd name="T20" fmla="*/ 2147483647 w 865"/>
              <a:gd name="T21" fmla="*/ 2147483647 h 61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5"/>
              <a:gd name="T34" fmla="*/ 0 h 618"/>
              <a:gd name="T35" fmla="*/ 865 w 865"/>
              <a:gd name="T36" fmla="*/ 618 h 61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5" h="618">
                <a:moveTo>
                  <a:pt x="0" y="547"/>
                </a:moveTo>
                <a:cubicBezTo>
                  <a:pt x="20" y="488"/>
                  <a:pt x="45" y="451"/>
                  <a:pt x="88" y="406"/>
                </a:cubicBezTo>
                <a:cubicBezTo>
                  <a:pt x="133" y="273"/>
                  <a:pt x="72" y="437"/>
                  <a:pt x="141" y="300"/>
                </a:cubicBezTo>
                <a:cubicBezTo>
                  <a:pt x="172" y="239"/>
                  <a:pt x="179" y="210"/>
                  <a:pt x="230" y="159"/>
                </a:cubicBezTo>
                <a:cubicBezTo>
                  <a:pt x="253" y="86"/>
                  <a:pt x="279" y="66"/>
                  <a:pt x="353" y="36"/>
                </a:cubicBezTo>
                <a:cubicBezTo>
                  <a:pt x="388" y="22"/>
                  <a:pt x="459" y="0"/>
                  <a:pt x="459" y="0"/>
                </a:cubicBezTo>
                <a:cubicBezTo>
                  <a:pt x="494" y="12"/>
                  <a:pt x="539" y="10"/>
                  <a:pt x="565" y="36"/>
                </a:cubicBezTo>
                <a:cubicBezTo>
                  <a:pt x="611" y="82"/>
                  <a:pt x="643" y="132"/>
                  <a:pt x="689" y="177"/>
                </a:cubicBezTo>
                <a:cubicBezTo>
                  <a:pt x="742" y="343"/>
                  <a:pt x="635" y="36"/>
                  <a:pt x="830" y="353"/>
                </a:cubicBezTo>
                <a:cubicBezTo>
                  <a:pt x="858" y="399"/>
                  <a:pt x="848" y="461"/>
                  <a:pt x="865" y="512"/>
                </a:cubicBezTo>
                <a:cubicBezTo>
                  <a:pt x="859" y="547"/>
                  <a:pt x="847" y="618"/>
                  <a:pt x="847" y="618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89" name="Text Box 29"/>
          <p:cNvSpPr txBox="1">
            <a:spLocks noChangeArrowheads="1"/>
          </p:cNvSpPr>
          <p:nvPr/>
        </p:nvSpPr>
        <p:spPr bwMode="auto">
          <a:xfrm>
            <a:off x="5657850" y="2786063"/>
            <a:ext cx="3486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Minimum Turning Point</a:t>
            </a:r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5776913" y="3387725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x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7196138" y="3387725"/>
            <a:ext cx="838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b</a:t>
            </a:r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5624513" y="403860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0995" name="Text Box 35"/>
          <p:cNvSpPr txBox="1">
            <a:spLocks noChangeArrowheads="1"/>
          </p:cNvSpPr>
          <p:nvPr/>
        </p:nvSpPr>
        <p:spPr bwMode="auto">
          <a:xfrm>
            <a:off x="6538913" y="39624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  -     0     +</a:t>
            </a:r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6615113" y="3679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>
            <a:off x="8062913" y="3679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6724650" y="4695825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 flipV="1">
            <a:off x="7286625" y="505777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 flipV="1">
            <a:off x="8191500" y="460533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7067" name="Straight Connector 37"/>
          <p:cNvCxnSpPr>
            <a:cxnSpLocks noChangeShapeType="1"/>
          </p:cNvCxnSpPr>
          <p:nvPr/>
        </p:nvCxnSpPr>
        <p:spPr bwMode="auto">
          <a:xfrm rot="5400000">
            <a:off x="2943225" y="4333875"/>
            <a:ext cx="3983038" cy="1588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3017838" y="52085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588250" y="61277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0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0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0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0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2" grpId="0" animBg="1"/>
      <p:bldP spid="40964" grpId="0" animBg="1"/>
      <p:bldP spid="40965" grpId="0" animBg="1"/>
      <p:bldP spid="40979" grpId="0" autoUpdateAnimBg="0"/>
      <p:bldP spid="40980" grpId="0" autoUpdateAnimBg="0"/>
      <p:bldP spid="40981" grpId="0" autoUpdateAnimBg="0"/>
      <p:bldP spid="40982" grpId="0" autoUpdateAnimBg="0"/>
      <p:bldP spid="40983" grpId="0" animBg="1"/>
      <p:bldP spid="40984" grpId="0" animBg="1"/>
      <p:bldP spid="40985" grpId="0" animBg="1"/>
      <p:bldP spid="40990" grpId="0" autoUpdateAnimBg="0"/>
      <p:bldP spid="40992" grpId="0" autoUpdateAnimBg="0"/>
      <p:bldP spid="40994" grpId="0" autoUpdateAnimBg="0"/>
      <p:bldP spid="40995" grpId="0" autoUpdateAnimBg="0"/>
      <p:bldP spid="40996" grpId="0" animBg="1"/>
      <p:bldP spid="40997" grpId="0" animBg="1"/>
      <p:bldP spid="40998" grpId="0" animBg="1"/>
      <p:bldP spid="40999" grpId="0" animBg="1"/>
      <p:bldP spid="41000" grpId="0" animBg="1"/>
      <p:bldP spid="40" grpId="0" animBg="1"/>
      <p:bldP spid="4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Freeform 41"/>
          <p:cNvSpPr>
            <a:spLocks noChangeArrowheads="1"/>
          </p:cNvSpPr>
          <p:nvPr/>
        </p:nvSpPr>
        <p:spPr bwMode="auto">
          <a:xfrm>
            <a:off x="6680200" y="5019675"/>
            <a:ext cx="1782763" cy="762000"/>
          </a:xfrm>
          <a:custGeom>
            <a:avLst/>
            <a:gdLst>
              <a:gd name="T0" fmla="*/ 0 w 1783080"/>
              <a:gd name="T1" fmla="*/ 0 h 762000"/>
              <a:gd name="T2" fmla="*/ 591625 w 1783080"/>
              <a:gd name="T3" fmla="*/ 365760 h 762000"/>
              <a:gd name="T4" fmla="*/ 955693 w 1783080"/>
              <a:gd name="T5" fmla="*/ 426720 h 762000"/>
              <a:gd name="T6" fmla="*/ 1198412 w 1783080"/>
              <a:gd name="T7" fmla="*/ 441960 h 762000"/>
              <a:gd name="T8" fmla="*/ 1774855 w 1783080"/>
              <a:gd name="T9" fmla="*/ 762000 h 762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783080"/>
              <a:gd name="T16" fmla="*/ 0 h 762000"/>
              <a:gd name="T17" fmla="*/ 1783080 w 1783080"/>
              <a:gd name="T18" fmla="*/ 762000 h 762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783080" h="762000">
                <a:moveTo>
                  <a:pt x="0" y="0"/>
                </a:moveTo>
                <a:cubicBezTo>
                  <a:pt x="217170" y="147320"/>
                  <a:pt x="434340" y="294640"/>
                  <a:pt x="594360" y="365760"/>
                </a:cubicBezTo>
                <a:cubicBezTo>
                  <a:pt x="754380" y="436880"/>
                  <a:pt x="858520" y="414020"/>
                  <a:pt x="960120" y="426720"/>
                </a:cubicBezTo>
                <a:cubicBezTo>
                  <a:pt x="1061720" y="439420"/>
                  <a:pt x="1066800" y="386080"/>
                  <a:pt x="1203960" y="441960"/>
                </a:cubicBezTo>
                <a:cubicBezTo>
                  <a:pt x="1341120" y="497840"/>
                  <a:pt x="1562100" y="629920"/>
                  <a:pt x="1783080" y="76200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0" name="Freeform 39"/>
          <p:cNvSpPr>
            <a:spLocks noChangeArrowheads="1"/>
          </p:cNvSpPr>
          <p:nvPr/>
        </p:nvSpPr>
        <p:spPr bwMode="auto">
          <a:xfrm>
            <a:off x="2422525" y="4940300"/>
            <a:ext cx="1874838" cy="1112838"/>
          </a:xfrm>
          <a:custGeom>
            <a:avLst/>
            <a:gdLst>
              <a:gd name="T0" fmla="*/ 0 w 1874520"/>
              <a:gd name="T1" fmla="*/ 1120817 h 1112520"/>
              <a:gd name="T2" fmla="*/ 596986 w 1874520"/>
              <a:gd name="T3" fmla="*/ 583441 h 1112520"/>
              <a:gd name="T4" fmla="*/ 1086825 w 1874520"/>
              <a:gd name="T5" fmla="*/ 491315 h 1112520"/>
              <a:gd name="T6" fmla="*/ 1515431 w 1874520"/>
              <a:gd name="T7" fmla="*/ 322430 h 1112520"/>
              <a:gd name="T8" fmla="*/ 1882804 w 1874520"/>
              <a:gd name="T9" fmla="*/ 0 h 11125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74520"/>
              <a:gd name="T16" fmla="*/ 0 h 1112520"/>
              <a:gd name="T17" fmla="*/ 1874520 w 1874520"/>
              <a:gd name="T18" fmla="*/ 1112520 h 11125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74520" h="1112520">
                <a:moveTo>
                  <a:pt x="0" y="1112520"/>
                </a:moveTo>
                <a:cubicBezTo>
                  <a:pt x="207010" y="897890"/>
                  <a:pt x="414020" y="683260"/>
                  <a:pt x="594360" y="579120"/>
                </a:cubicBezTo>
                <a:cubicBezTo>
                  <a:pt x="774700" y="474980"/>
                  <a:pt x="929640" y="530860"/>
                  <a:pt x="1082040" y="487680"/>
                </a:cubicBezTo>
                <a:cubicBezTo>
                  <a:pt x="1234440" y="444500"/>
                  <a:pt x="1376680" y="401320"/>
                  <a:pt x="1508760" y="320040"/>
                </a:cubicBezTo>
                <a:cubicBezTo>
                  <a:pt x="1640840" y="238760"/>
                  <a:pt x="1757680" y="119380"/>
                  <a:pt x="187452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657350" y="2071688"/>
            <a:ext cx="21907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Rising Point of inflexion </a:t>
            </a: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2395538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3843338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88071" name="Group 5"/>
          <p:cNvGrpSpPr>
            <a:grpSpLocks/>
          </p:cNvGrpSpPr>
          <p:nvPr/>
        </p:nvGrpSpPr>
        <p:grpSpPr bwMode="auto">
          <a:xfrm>
            <a:off x="1404938" y="2976563"/>
            <a:ext cx="3124200" cy="1219200"/>
            <a:chOff x="1488" y="576"/>
            <a:chExt cx="1968" cy="768"/>
          </a:xfrm>
        </p:grpSpPr>
        <p:sp>
          <p:nvSpPr>
            <p:cNvPr id="88102" name="Rectangle 6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3" name="Line 7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4" name="Line 8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5" name="Line 9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6" name="Line 10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8072" name="Group 11"/>
          <p:cNvGrpSpPr>
            <a:grpSpLocks/>
          </p:cNvGrpSpPr>
          <p:nvPr/>
        </p:nvGrpSpPr>
        <p:grpSpPr bwMode="auto">
          <a:xfrm>
            <a:off x="5610225" y="2976563"/>
            <a:ext cx="3124200" cy="1219200"/>
            <a:chOff x="1488" y="576"/>
            <a:chExt cx="1968" cy="768"/>
          </a:xfrm>
        </p:grpSpPr>
        <p:sp>
          <p:nvSpPr>
            <p:cNvPr id="88097" name="Rectangle 12"/>
            <p:cNvSpPr>
              <a:spLocks noChangeArrowheads="1"/>
            </p:cNvSpPr>
            <p:nvPr/>
          </p:nvSpPr>
          <p:spPr bwMode="auto">
            <a:xfrm>
              <a:off x="1488" y="576"/>
              <a:ext cx="1968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098" name="Line 13"/>
            <p:cNvSpPr>
              <a:spLocks noChangeShapeType="1"/>
            </p:cNvSpPr>
            <p:nvPr/>
          </p:nvSpPr>
          <p:spPr bwMode="auto">
            <a:xfrm>
              <a:off x="1488" y="960"/>
              <a:ext cx="196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099" name="Line 14"/>
            <p:cNvSpPr>
              <a:spLocks noChangeShapeType="1"/>
            </p:cNvSpPr>
            <p:nvPr/>
          </p:nvSpPr>
          <p:spPr bwMode="auto">
            <a:xfrm>
              <a:off x="2064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0" name="Line 15"/>
            <p:cNvSpPr>
              <a:spLocks noChangeShapeType="1"/>
            </p:cNvSpPr>
            <p:nvPr/>
          </p:nvSpPr>
          <p:spPr bwMode="auto">
            <a:xfrm>
              <a:off x="249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8101" name="Line 16"/>
            <p:cNvSpPr>
              <a:spLocks noChangeShapeType="1"/>
            </p:cNvSpPr>
            <p:nvPr/>
          </p:nvSpPr>
          <p:spPr bwMode="auto">
            <a:xfrm>
              <a:off x="2976" y="576"/>
              <a:ext cx="0" cy="76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2001" name="Text Box 17"/>
          <p:cNvSpPr txBox="1">
            <a:spLocks noChangeArrowheads="1"/>
          </p:cNvSpPr>
          <p:nvPr/>
        </p:nvSpPr>
        <p:spPr bwMode="auto">
          <a:xfrm>
            <a:off x="1585913" y="3014663"/>
            <a:ext cx="76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x</a:t>
            </a:r>
          </a:p>
        </p:txBody>
      </p:sp>
      <p:sp>
        <p:nvSpPr>
          <p:cNvPr id="42002" name="Text Box 18"/>
          <p:cNvSpPr txBox="1">
            <a:spLocks noChangeArrowheads="1"/>
          </p:cNvSpPr>
          <p:nvPr/>
        </p:nvSpPr>
        <p:spPr bwMode="auto">
          <a:xfrm>
            <a:off x="2943225" y="3014663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c</a:t>
            </a:r>
          </a:p>
        </p:txBody>
      </p:sp>
      <p:sp>
        <p:nvSpPr>
          <p:cNvPr id="42003" name="Text Box 19"/>
          <p:cNvSpPr txBox="1">
            <a:spLocks noChangeArrowheads="1"/>
          </p:cNvSpPr>
          <p:nvPr/>
        </p:nvSpPr>
        <p:spPr bwMode="auto">
          <a:xfrm>
            <a:off x="1404938" y="3624263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2004" name="Text Box 20"/>
          <p:cNvSpPr txBox="1">
            <a:spLocks noChangeArrowheads="1"/>
          </p:cNvSpPr>
          <p:nvPr/>
        </p:nvSpPr>
        <p:spPr bwMode="auto">
          <a:xfrm>
            <a:off x="2319338" y="36242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  +     0       +</a:t>
            </a:r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V="1">
            <a:off x="2395538" y="451008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>
            <a:off x="3057525" y="45148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V="1">
            <a:off x="3757613" y="4271963"/>
            <a:ext cx="619125" cy="3333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8080" name="Freeform 24"/>
          <p:cNvSpPr>
            <a:spLocks/>
          </p:cNvSpPr>
          <p:nvPr/>
        </p:nvSpPr>
        <p:spPr bwMode="auto">
          <a:xfrm>
            <a:off x="2568575" y="5003800"/>
            <a:ext cx="1373188" cy="981075"/>
          </a:xfrm>
          <a:custGeom>
            <a:avLst/>
            <a:gdLst>
              <a:gd name="T0" fmla="*/ 0 w 865"/>
              <a:gd name="T1" fmla="*/ 2147483647 h 618"/>
              <a:gd name="T2" fmla="*/ 2147483647 w 865"/>
              <a:gd name="T3" fmla="*/ 2147483647 h 618"/>
              <a:gd name="T4" fmla="*/ 2147483647 w 865"/>
              <a:gd name="T5" fmla="*/ 2147483647 h 618"/>
              <a:gd name="T6" fmla="*/ 2147483647 w 865"/>
              <a:gd name="T7" fmla="*/ 2147483647 h 618"/>
              <a:gd name="T8" fmla="*/ 2147483647 w 865"/>
              <a:gd name="T9" fmla="*/ 2147483647 h 618"/>
              <a:gd name="T10" fmla="*/ 2147483647 w 865"/>
              <a:gd name="T11" fmla="*/ 0 h 618"/>
              <a:gd name="T12" fmla="*/ 2147483647 w 865"/>
              <a:gd name="T13" fmla="*/ 2147483647 h 618"/>
              <a:gd name="T14" fmla="*/ 2147483647 w 865"/>
              <a:gd name="T15" fmla="*/ 2147483647 h 618"/>
              <a:gd name="T16" fmla="*/ 2147483647 w 865"/>
              <a:gd name="T17" fmla="*/ 2147483647 h 618"/>
              <a:gd name="T18" fmla="*/ 2147483647 w 865"/>
              <a:gd name="T19" fmla="*/ 2147483647 h 618"/>
              <a:gd name="T20" fmla="*/ 2147483647 w 865"/>
              <a:gd name="T21" fmla="*/ 2147483647 h 61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865"/>
              <a:gd name="T34" fmla="*/ 0 h 618"/>
              <a:gd name="T35" fmla="*/ 865 w 865"/>
              <a:gd name="T36" fmla="*/ 618 h 61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865" h="618">
                <a:moveTo>
                  <a:pt x="0" y="547"/>
                </a:moveTo>
                <a:cubicBezTo>
                  <a:pt x="20" y="488"/>
                  <a:pt x="45" y="451"/>
                  <a:pt x="88" y="406"/>
                </a:cubicBezTo>
                <a:cubicBezTo>
                  <a:pt x="133" y="273"/>
                  <a:pt x="72" y="437"/>
                  <a:pt x="141" y="300"/>
                </a:cubicBezTo>
                <a:cubicBezTo>
                  <a:pt x="172" y="239"/>
                  <a:pt x="179" y="210"/>
                  <a:pt x="230" y="159"/>
                </a:cubicBezTo>
                <a:cubicBezTo>
                  <a:pt x="253" y="86"/>
                  <a:pt x="279" y="66"/>
                  <a:pt x="353" y="36"/>
                </a:cubicBezTo>
                <a:cubicBezTo>
                  <a:pt x="388" y="22"/>
                  <a:pt x="459" y="0"/>
                  <a:pt x="459" y="0"/>
                </a:cubicBezTo>
                <a:cubicBezTo>
                  <a:pt x="494" y="12"/>
                  <a:pt x="539" y="10"/>
                  <a:pt x="565" y="36"/>
                </a:cubicBezTo>
                <a:cubicBezTo>
                  <a:pt x="611" y="82"/>
                  <a:pt x="643" y="132"/>
                  <a:pt x="689" y="177"/>
                </a:cubicBezTo>
                <a:cubicBezTo>
                  <a:pt x="742" y="343"/>
                  <a:pt x="635" y="36"/>
                  <a:pt x="830" y="353"/>
                </a:cubicBezTo>
                <a:cubicBezTo>
                  <a:pt x="858" y="399"/>
                  <a:pt x="848" y="461"/>
                  <a:pt x="865" y="512"/>
                </a:cubicBezTo>
                <a:cubicBezTo>
                  <a:pt x="859" y="547"/>
                  <a:pt x="847" y="618"/>
                  <a:pt x="847" y="618"/>
                </a:cubicBez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5791200" y="2071688"/>
            <a:ext cx="27447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Other possible type of inflexion </a:t>
            </a:r>
          </a:p>
        </p:txBody>
      </p:sp>
      <p:sp>
        <p:nvSpPr>
          <p:cNvPr id="42011" name="Text Box 27"/>
          <p:cNvSpPr txBox="1">
            <a:spLocks noChangeArrowheads="1"/>
          </p:cNvSpPr>
          <p:nvPr/>
        </p:nvSpPr>
        <p:spPr bwMode="auto">
          <a:xfrm>
            <a:off x="5762625" y="3014663"/>
            <a:ext cx="609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>
                <a:latin typeface="+mj-lt"/>
              </a:rPr>
              <a:t>x</a:t>
            </a: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7196138" y="3014663"/>
            <a:ext cx="838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>
                <a:latin typeface="+mj-lt"/>
              </a:rPr>
              <a:t>d</a:t>
            </a:r>
          </a:p>
        </p:txBody>
      </p:sp>
      <p:sp>
        <p:nvSpPr>
          <p:cNvPr id="42013" name="Text Box 29"/>
          <p:cNvSpPr txBox="1">
            <a:spLocks noChangeArrowheads="1"/>
          </p:cNvSpPr>
          <p:nvPr/>
        </p:nvSpPr>
        <p:spPr bwMode="auto">
          <a:xfrm>
            <a:off x="5610225" y="3624263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f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42014" name="Text Box 30"/>
          <p:cNvSpPr txBox="1">
            <a:spLocks noChangeArrowheads="1"/>
          </p:cNvSpPr>
          <p:nvPr/>
        </p:nvSpPr>
        <p:spPr bwMode="auto">
          <a:xfrm>
            <a:off x="6524625" y="3624263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-      0       -</a:t>
            </a:r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>
            <a:off x="6600825" y="32448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6" name="Line 32"/>
          <p:cNvSpPr>
            <a:spLocks noChangeShapeType="1"/>
          </p:cNvSpPr>
          <p:nvPr/>
        </p:nvSpPr>
        <p:spPr bwMode="auto">
          <a:xfrm>
            <a:off x="8048625" y="32448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6634163" y="4333875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7262813" y="4695825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019" name="Line 35"/>
          <p:cNvSpPr>
            <a:spLocks noChangeShapeType="1"/>
          </p:cNvSpPr>
          <p:nvPr/>
        </p:nvSpPr>
        <p:spPr bwMode="auto">
          <a:xfrm>
            <a:off x="8201025" y="4786313"/>
            <a:ext cx="457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88091" name="Straight Connector 36"/>
          <p:cNvCxnSpPr>
            <a:cxnSpLocks noChangeShapeType="1"/>
          </p:cNvCxnSpPr>
          <p:nvPr/>
        </p:nvCxnSpPr>
        <p:spPr bwMode="auto">
          <a:xfrm rot="5400000">
            <a:off x="2943225" y="4333875"/>
            <a:ext cx="3983038" cy="1588"/>
          </a:xfrm>
          <a:prstGeom prst="line">
            <a:avLst/>
          </a:pr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3305175" y="53451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7558088" y="53292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2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2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2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2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2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2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42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42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0" grpId="0" animBg="1"/>
      <p:bldP spid="41987" grpId="0" animBg="1"/>
      <p:bldP spid="41988" grpId="0" animBg="1"/>
      <p:bldP spid="42001" grpId="0" autoUpdateAnimBg="0"/>
      <p:bldP spid="42002" grpId="0" autoUpdateAnimBg="0"/>
      <p:bldP spid="42003" grpId="0" autoUpdateAnimBg="0"/>
      <p:bldP spid="42004" grpId="0" autoUpdateAnimBg="0"/>
      <p:bldP spid="42005" grpId="0" animBg="1"/>
      <p:bldP spid="42006" grpId="0" animBg="1"/>
      <p:bldP spid="42007" grpId="0" animBg="1"/>
      <p:bldP spid="42011" grpId="0" autoUpdateAnimBg="0"/>
      <p:bldP spid="42012" grpId="0" autoUpdateAnimBg="0"/>
      <p:bldP spid="42013" grpId="0" autoUpdateAnimBg="0"/>
      <p:bldP spid="42014" grpId="0" autoUpdateAnimBg="0"/>
      <p:bldP spid="42015" grpId="0" animBg="1"/>
      <p:bldP spid="42016" grpId="0" animBg="1"/>
      <p:bldP spid="42017" grpId="0" animBg="1"/>
      <p:bldP spid="42018" grpId="0" animBg="1"/>
      <p:bldP spid="42019" grpId="0" animBg="1"/>
      <p:bldP spid="39" grpId="0" animBg="1"/>
      <p:bldP spid="4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871538" y="1881188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28</a:t>
            </a:r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1014413" y="2417763"/>
            <a:ext cx="81295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 on the curve   y =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  and determine its nature.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1033463" y="3857625"/>
            <a:ext cx="42433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  occurs  when  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 </a:t>
            </a:r>
            <a:r>
              <a:rPr lang="en-GB">
                <a:latin typeface="+mj-lt"/>
              </a:rPr>
              <a:t> =  0</a:t>
            </a:r>
          </a:p>
        </p:txBody>
      </p:sp>
      <p:sp>
        <p:nvSpPr>
          <p:cNvPr id="43014" name="Text Box 6"/>
          <p:cNvSpPr txBox="1">
            <a:spLocks noChangeArrowheads="1"/>
          </p:cNvSpPr>
          <p:nvPr/>
        </p:nvSpPr>
        <p:spPr bwMode="auto">
          <a:xfrm>
            <a:off x="2943225" y="44418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  12x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3486150" y="5026025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4014788" y="561022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x =  0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548313" y="3933825"/>
            <a:ext cx="3276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Using     y = 4x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+ 1 </a:t>
            </a: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5476875" y="3933825"/>
            <a:ext cx="0" cy="2209800"/>
          </a:xfrm>
          <a:prstGeom prst="line">
            <a:avLst/>
          </a:prstGeom>
          <a:noFill/>
          <a:ln w="38100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5548313" y="4657725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if  x = 0  then  y = 1</a:t>
            </a: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5548313" y="5381625"/>
            <a:ext cx="289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 is at  (0,1)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utoUpdateAnimBg="0"/>
      <p:bldP spid="43014" grpId="0" autoUpdateAnimBg="0"/>
      <p:bldP spid="43017" grpId="0" autoUpdateAnimBg="0"/>
      <p:bldP spid="43018" grpId="0" autoUpdateAnimBg="0"/>
      <p:bldP spid="43019" grpId="0" autoUpdateAnimBg="0"/>
      <p:bldP spid="43021" grpId="0" autoUpdateAnimBg="0"/>
      <p:bldP spid="43022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>
            <a:spLocks noChangeArrowheads="1"/>
          </p:cNvSpPr>
          <p:nvPr/>
        </p:nvSpPr>
        <p:spPr bwMode="auto">
          <a:xfrm>
            <a:off x="2895600" y="5059363"/>
            <a:ext cx="2332038" cy="1249362"/>
          </a:xfrm>
          <a:custGeom>
            <a:avLst/>
            <a:gdLst>
              <a:gd name="T0" fmla="*/ 0 w 2331720"/>
              <a:gd name="T1" fmla="*/ 1241438 h 1249680"/>
              <a:gd name="T2" fmla="*/ 887061 w 2331720"/>
              <a:gd name="T3" fmla="*/ 650997 h 1249680"/>
              <a:gd name="T4" fmla="*/ 1376467 w 2331720"/>
              <a:gd name="T5" fmla="*/ 545023 h 1249680"/>
              <a:gd name="T6" fmla="*/ 1942345 w 2331720"/>
              <a:gd name="T7" fmla="*/ 302795 h 1249680"/>
              <a:gd name="T8" fmla="*/ 2339990 w 2331720"/>
              <a:gd name="T9" fmla="*/ 0 h 12496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31720"/>
              <a:gd name="T16" fmla="*/ 0 h 1249680"/>
              <a:gd name="T17" fmla="*/ 2331720 w 2331720"/>
              <a:gd name="T18" fmla="*/ 1249680 h 124968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31720" h="1249680">
                <a:moveTo>
                  <a:pt x="0" y="1249680"/>
                </a:moveTo>
                <a:cubicBezTo>
                  <a:pt x="327660" y="1010920"/>
                  <a:pt x="655320" y="772160"/>
                  <a:pt x="883920" y="655320"/>
                </a:cubicBezTo>
                <a:cubicBezTo>
                  <a:pt x="1112520" y="538480"/>
                  <a:pt x="1196340" y="607060"/>
                  <a:pt x="1371600" y="548640"/>
                </a:cubicBezTo>
                <a:cubicBezTo>
                  <a:pt x="1546860" y="490220"/>
                  <a:pt x="1775460" y="396240"/>
                  <a:pt x="1935480" y="304800"/>
                </a:cubicBezTo>
                <a:cubicBezTo>
                  <a:pt x="2095500" y="213360"/>
                  <a:pt x="2213610" y="106680"/>
                  <a:pt x="233172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0115" name="Group 23"/>
          <p:cNvGrpSpPr>
            <a:grpSpLocks/>
          </p:cNvGrpSpPr>
          <p:nvPr/>
        </p:nvGrpSpPr>
        <p:grpSpPr bwMode="auto">
          <a:xfrm>
            <a:off x="2405063" y="2705100"/>
            <a:ext cx="2895600" cy="1449388"/>
            <a:chOff x="6019808" y="1981192"/>
            <a:chExt cx="2895616" cy="1448602"/>
          </a:xfrm>
        </p:grpSpPr>
        <p:sp>
          <p:nvSpPr>
            <p:cNvPr id="90134" name="Rectangle 16"/>
            <p:cNvSpPr>
              <a:spLocks noChangeArrowheads="1"/>
            </p:cNvSpPr>
            <p:nvPr/>
          </p:nvSpPr>
          <p:spPr bwMode="auto">
            <a:xfrm>
              <a:off x="6019808" y="1981192"/>
              <a:ext cx="2895616" cy="1447808"/>
            </a:xfrm>
            <a:prstGeom prst="rect">
              <a:avLst/>
            </a:prstGeom>
            <a:solidFill>
              <a:srgbClr val="4D4D4D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90135" name="Straight Connector 18"/>
            <p:cNvCxnSpPr>
              <a:cxnSpLocks noChangeShapeType="1"/>
            </p:cNvCxnSpPr>
            <p:nvPr/>
          </p:nvCxnSpPr>
          <p:spPr bwMode="auto">
            <a:xfrm rot="5400000">
              <a:off x="6019808" y="2705096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6" name="Straight Connector 19"/>
            <p:cNvCxnSpPr>
              <a:cxnSpLocks noChangeShapeType="1"/>
            </p:cNvCxnSpPr>
            <p:nvPr/>
          </p:nvCxnSpPr>
          <p:spPr bwMode="auto">
            <a:xfrm rot="5400000">
              <a:off x="6742918" y="2704302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7" name="Straight Connector 20"/>
            <p:cNvCxnSpPr>
              <a:cxnSpLocks noChangeShapeType="1"/>
            </p:cNvCxnSpPr>
            <p:nvPr/>
          </p:nvCxnSpPr>
          <p:spPr bwMode="auto">
            <a:xfrm rot="5400000">
              <a:off x="7466822" y="2704302"/>
              <a:ext cx="1447808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0138" name="Straight Connector 22"/>
            <p:cNvCxnSpPr>
              <a:cxnSpLocks noChangeShapeType="1"/>
              <a:stCxn id="90134" idx="1"/>
              <a:endCxn id="90134" idx="3"/>
            </p:cNvCxnSpPr>
            <p:nvPr/>
          </p:nvCxnSpPr>
          <p:spPr bwMode="auto">
            <a:xfrm rot="10800000" flipH="1">
              <a:off x="6019808" y="2705096"/>
              <a:ext cx="2895616" cy="1588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671763" y="2062163"/>
            <a:ext cx="2352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2400300" y="287655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3224213" y="31369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3808413" y="287655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0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>
            <a:off x="4672013" y="31369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314575" y="3519488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128963" y="3392488"/>
            <a:ext cx="73660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 +</a:t>
            </a:r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3219450" y="4930775"/>
            <a:ext cx="53340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3967163" y="48768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 flipV="1">
            <a:off x="4752975" y="4424363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181350" y="5781675"/>
            <a:ext cx="5962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 (0,1)  is a rising  point of inflexion.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4119563" y="552608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5657850" y="360997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=  12x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4548188" y="3392488"/>
            <a:ext cx="738187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 +</a:t>
            </a: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3883025" y="3521075"/>
            <a:ext cx="736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 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44036" grpId="0" autoUpdateAnimBg="0"/>
      <p:bldP spid="44038" grpId="0" autoUpdateAnimBg="0"/>
      <p:bldP spid="44042" grpId="0" autoUpdateAnimBg="0"/>
      <p:bldP spid="44043" grpId="0" autoUpdateAnimBg="0"/>
      <p:bldP spid="44044" grpId="0" animBg="1"/>
      <p:bldP spid="44045" grpId="0" animBg="1"/>
      <p:bldP spid="44046" grpId="0" animBg="1"/>
      <p:bldP spid="44048" grpId="0" autoUpdateAnimBg="0"/>
      <p:bldP spid="25" grpId="0" animBg="1"/>
      <p:bldP spid="27" grpId="0" autoUpdateAnimBg="0"/>
      <p:bldP spid="26" grpId="0" autoUpdateAnimBg="0"/>
      <p:bldP spid="29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771525" y="1890713"/>
            <a:ext cx="2171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29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52500" y="2343150"/>
            <a:ext cx="8191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points on the curve  </a:t>
            </a:r>
            <a:r>
              <a:rPr lang="en-GB" dirty="0">
                <a:latin typeface="+mj-lt"/>
              </a:rPr>
              <a:t>y = 3x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- 16x</a:t>
            </a:r>
            <a:r>
              <a:rPr lang="en-GB" baseline="30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+ 24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and determine their nature.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19088" y="3519488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SP  occurs  when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baseline="-25000" dirty="0">
                <a:latin typeface="+mj-lt"/>
              </a:rPr>
              <a:t> 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309688" y="4129088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12x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- 48x</a:t>
            </a:r>
            <a:r>
              <a:rPr lang="en-GB" baseline="30000">
                <a:latin typeface="+mj-lt"/>
              </a:rPr>
              <a:t>2  </a:t>
            </a:r>
            <a:r>
              <a:rPr lang="en-GB">
                <a:latin typeface="+mj-lt"/>
              </a:rPr>
              <a:t>= 0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28888" y="4738688"/>
            <a:ext cx="2514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12x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(x - 4) = 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38288" y="5348288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12x</a:t>
            </a:r>
            <a:r>
              <a:rPr lang="en-GB" baseline="30000">
                <a:latin typeface="+mj-lt"/>
              </a:rPr>
              <a:t>2  </a:t>
            </a:r>
            <a:r>
              <a:rPr lang="en-GB">
                <a:latin typeface="+mj-lt"/>
              </a:rPr>
              <a:t>= 0  or (x - 4) = 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2300288" y="5957888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x = 0  or  x = 4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334000" y="3352800"/>
            <a:ext cx="0" cy="274320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r">
              <a:defRPr/>
            </a:pPr>
            <a:endParaRPr lang="en-GB">
              <a:latin typeface="+mj-lt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386388" y="3505200"/>
            <a:ext cx="37576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	y = 3x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- 16x</a:t>
            </a:r>
            <a:r>
              <a:rPr lang="en-GB" baseline="30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+ 24 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791200" y="43434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0  then  y = 24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410200" y="51816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4  then  y = -232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386388" y="6224588"/>
            <a:ext cx="388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at (0,24) &amp; (4,-232)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2" grpId="0" autoUpdateAnimBg="0"/>
      <p:bldP spid="45063" grpId="0" autoUpdateAnimBg="0"/>
      <p:bldP spid="45064" grpId="0" autoUpdateAnimBg="0"/>
      <p:bldP spid="45065" grpId="0" autoUpdateAnimBg="0"/>
      <p:bldP spid="45067" grpId="0" autoUpdateAnimBg="0"/>
      <p:bldP spid="45068" grpId="0" autoUpdateAnimBg="0"/>
      <p:bldP spid="45069" grpId="0" autoUpdateAnimBg="0"/>
      <p:bldP spid="45070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/>
          <p:cNvSpPr>
            <a:spLocks noChangeArrowheads="1"/>
          </p:cNvSpPr>
          <p:nvPr/>
        </p:nvSpPr>
        <p:spPr bwMode="auto">
          <a:xfrm>
            <a:off x="2606675" y="4333875"/>
            <a:ext cx="4311650" cy="1244600"/>
          </a:xfrm>
          <a:custGeom>
            <a:avLst/>
            <a:gdLst>
              <a:gd name="T0" fmla="*/ 0 w 4312920"/>
              <a:gd name="T1" fmla="*/ 0 h 1244600"/>
              <a:gd name="T2" fmla="*/ 665445 w 4312920"/>
              <a:gd name="T3" fmla="*/ 594360 h 1244600"/>
              <a:gd name="T4" fmla="*/ 1149404 w 4312920"/>
              <a:gd name="T5" fmla="*/ 670560 h 1244600"/>
              <a:gd name="T6" fmla="*/ 1436754 w 4312920"/>
              <a:gd name="T7" fmla="*/ 701040 h 1244600"/>
              <a:gd name="T8" fmla="*/ 2873495 w 4312920"/>
              <a:gd name="T9" fmla="*/ 1219200 h 1244600"/>
              <a:gd name="T10" fmla="*/ 4279986 w 4312920"/>
              <a:gd name="T11" fmla="*/ 853440 h 1244600"/>
              <a:gd name="T12" fmla="*/ 4279986 w 4312920"/>
              <a:gd name="T13" fmla="*/ 853440 h 1244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12920"/>
              <a:gd name="T22" fmla="*/ 0 h 1244600"/>
              <a:gd name="T23" fmla="*/ 4312920 w 4312920"/>
              <a:gd name="T24" fmla="*/ 1244600 h 1244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12920" h="1244600">
                <a:moveTo>
                  <a:pt x="0" y="0"/>
                </a:moveTo>
                <a:cubicBezTo>
                  <a:pt x="238760" y="241300"/>
                  <a:pt x="477520" y="482600"/>
                  <a:pt x="670560" y="594360"/>
                </a:cubicBezTo>
                <a:cubicBezTo>
                  <a:pt x="863600" y="706120"/>
                  <a:pt x="1028700" y="652780"/>
                  <a:pt x="1158240" y="670560"/>
                </a:cubicBezTo>
                <a:cubicBezTo>
                  <a:pt x="1287780" y="688340"/>
                  <a:pt x="1158240" y="609600"/>
                  <a:pt x="1447800" y="701040"/>
                </a:cubicBezTo>
                <a:cubicBezTo>
                  <a:pt x="1737360" y="792480"/>
                  <a:pt x="2418080" y="1193800"/>
                  <a:pt x="2895600" y="1219200"/>
                </a:cubicBezTo>
                <a:cubicBezTo>
                  <a:pt x="3373120" y="1244600"/>
                  <a:pt x="4312920" y="853440"/>
                  <a:pt x="4312920" y="8534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92163" name="Group 12"/>
          <p:cNvGrpSpPr>
            <a:grpSpLocks/>
          </p:cNvGrpSpPr>
          <p:nvPr/>
        </p:nvGrpSpPr>
        <p:grpSpPr bwMode="auto">
          <a:xfrm>
            <a:off x="1133475" y="2614613"/>
            <a:ext cx="6019800" cy="1462087"/>
            <a:chOff x="912" y="576"/>
            <a:chExt cx="3792" cy="1776"/>
          </a:xfrm>
        </p:grpSpPr>
        <p:sp>
          <p:nvSpPr>
            <p:cNvPr id="92185" name="Rectangle 2"/>
            <p:cNvSpPr>
              <a:spLocks noChangeArrowheads="1"/>
            </p:cNvSpPr>
            <p:nvPr/>
          </p:nvSpPr>
          <p:spPr bwMode="auto">
            <a:xfrm>
              <a:off x="912" y="576"/>
              <a:ext cx="3792" cy="177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2186" name="Line 3"/>
            <p:cNvSpPr>
              <a:spLocks noChangeShapeType="1"/>
            </p:cNvSpPr>
            <p:nvPr/>
          </p:nvSpPr>
          <p:spPr bwMode="auto">
            <a:xfrm>
              <a:off x="912" y="1473"/>
              <a:ext cx="379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7" name="Line 6"/>
            <p:cNvSpPr>
              <a:spLocks noChangeShapeType="1"/>
            </p:cNvSpPr>
            <p:nvPr/>
          </p:nvSpPr>
          <p:spPr bwMode="auto">
            <a:xfrm>
              <a:off x="1680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8" name="Line 7"/>
            <p:cNvSpPr>
              <a:spLocks noChangeShapeType="1"/>
            </p:cNvSpPr>
            <p:nvPr/>
          </p:nvSpPr>
          <p:spPr bwMode="auto">
            <a:xfrm>
              <a:off x="2304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89" name="Line 8"/>
            <p:cNvSpPr>
              <a:spLocks noChangeShapeType="1"/>
            </p:cNvSpPr>
            <p:nvPr/>
          </p:nvSpPr>
          <p:spPr bwMode="auto">
            <a:xfrm>
              <a:off x="2832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90" name="Line 9"/>
            <p:cNvSpPr>
              <a:spLocks noChangeShapeType="1"/>
            </p:cNvSpPr>
            <p:nvPr/>
          </p:nvSpPr>
          <p:spPr bwMode="auto">
            <a:xfrm>
              <a:off x="3408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2191" name="Line 10"/>
            <p:cNvSpPr>
              <a:spLocks noChangeShapeType="1"/>
            </p:cNvSpPr>
            <p:nvPr/>
          </p:nvSpPr>
          <p:spPr bwMode="auto">
            <a:xfrm>
              <a:off x="4080" y="576"/>
              <a:ext cx="0" cy="177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057525" y="1971675"/>
            <a:ext cx="27146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514475" y="280035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657475" y="30321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3571875" y="280035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0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333875" y="3032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386388" y="2795588"/>
            <a:ext cx="609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4</a:t>
            </a: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315075" y="3032125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285875" y="3484563"/>
            <a:ext cx="914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6105" name="Text Box 25"/>
          <p:cNvSpPr txBox="1">
            <a:spLocks noChangeArrowheads="1"/>
          </p:cNvSpPr>
          <p:nvPr/>
        </p:nvSpPr>
        <p:spPr bwMode="auto">
          <a:xfrm>
            <a:off x="2352675" y="3484563"/>
            <a:ext cx="464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 -         0       -          0         +</a:t>
            </a:r>
          </a:p>
        </p:txBody>
      </p:sp>
      <p:sp>
        <p:nvSpPr>
          <p:cNvPr id="46106" name="Line 26"/>
          <p:cNvSpPr>
            <a:spLocks noChangeShapeType="1"/>
          </p:cNvSpPr>
          <p:nvPr/>
        </p:nvSpPr>
        <p:spPr bwMode="auto">
          <a:xfrm>
            <a:off x="2671763" y="4152900"/>
            <a:ext cx="542925" cy="361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07" name="Line 27"/>
          <p:cNvSpPr>
            <a:spLocks noChangeShapeType="1"/>
          </p:cNvSpPr>
          <p:nvPr/>
        </p:nvSpPr>
        <p:spPr bwMode="auto">
          <a:xfrm>
            <a:off x="3490913" y="45196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08" name="Line 28"/>
          <p:cNvSpPr>
            <a:spLocks noChangeShapeType="1"/>
          </p:cNvSpPr>
          <p:nvPr/>
        </p:nvSpPr>
        <p:spPr bwMode="auto">
          <a:xfrm>
            <a:off x="4405313" y="4519613"/>
            <a:ext cx="685800" cy="396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09" name="Line 29"/>
          <p:cNvSpPr>
            <a:spLocks noChangeShapeType="1"/>
          </p:cNvSpPr>
          <p:nvPr/>
        </p:nvSpPr>
        <p:spPr bwMode="auto">
          <a:xfrm>
            <a:off x="5424488" y="488156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10" name="Line 30"/>
          <p:cNvSpPr>
            <a:spLocks noChangeShapeType="1"/>
          </p:cNvSpPr>
          <p:nvPr/>
        </p:nvSpPr>
        <p:spPr bwMode="auto">
          <a:xfrm flipV="1">
            <a:off x="6381750" y="4243388"/>
            <a:ext cx="4572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12" name="Text Box 32"/>
          <p:cNvSpPr txBox="1">
            <a:spLocks noChangeArrowheads="1"/>
          </p:cNvSpPr>
          <p:nvPr/>
        </p:nvSpPr>
        <p:spPr bwMode="auto">
          <a:xfrm>
            <a:off x="862013" y="5691188"/>
            <a:ext cx="62436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(0,24)  is a Point of inflexion  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and  (4,-232) is a minimum  Turning Point</a:t>
            </a: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651250" y="49069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5551488" y="54356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7015163" y="3519488"/>
            <a:ext cx="2128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800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1800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=12x</a:t>
            </a:r>
            <a:r>
              <a:rPr lang="en-GB" sz="1800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- 48x</a:t>
            </a:r>
            <a:r>
              <a:rPr lang="en-GB" sz="1800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sz="18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6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0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1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80"/>
                                        <p:tgtEl>
                                          <p:spTgt spid="46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094" grpId="0" autoUpdateAnimBg="0"/>
      <p:bldP spid="46096" grpId="0" autoUpdateAnimBg="0"/>
      <p:bldP spid="46098" grpId="0" autoUpdateAnimBg="0"/>
      <p:bldP spid="46102" grpId="0" autoUpdateAnimBg="0"/>
      <p:bldP spid="46105" grpId="0" autoUpdateAnimBg="0"/>
      <p:bldP spid="46106" grpId="0" animBg="1"/>
      <p:bldP spid="46107" grpId="0" animBg="1"/>
      <p:bldP spid="46108" grpId="0" animBg="1"/>
      <p:bldP spid="46109" grpId="0" animBg="1"/>
      <p:bldP spid="46110" grpId="0" animBg="1"/>
      <p:bldP spid="46112" grpId="0" autoUpdateAnimBg="0"/>
      <p:bldP spid="33" grpId="0" animBg="1"/>
      <p:bldP spid="34" grpId="0" animBg="1"/>
      <p:bldP spid="36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952500" y="1890713"/>
            <a:ext cx="259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30</a:t>
            </a:r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919163" y="2327275"/>
            <a:ext cx="8224837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Find the co-ordinates of the stationary points on the curve   </a:t>
            </a:r>
            <a:r>
              <a:rPr lang="en-GB" dirty="0">
                <a:latin typeface="+mj-lt"/>
              </a:rPr>
              <a:t>y = </a:t>
            </a:r>
            <a:r>
              <a:rPr lang="en-GB" baseline="30000" dirty="0">
                <a:latin typeface="+mj-lt"/>
              </a:rPr>
              <a:t>1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- 4x</a:t>
            </a:r>
            <a:r>
              <a:rPr lang="en-GB" baseline="30000" dirty="0">
                <a:latin typeface="+mj-lt"/>
              </a:rPr>
              <a:t>2  </a:t>
            </a:r>
            <a:r>
              <a:rPr lang="en-GB" dirty="0">
                <a:latin typeface="+mj-lt"/>
              </a:rPr>
              <a:t>+ 2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and determine their nature.</a:t>
            </a:r>
          </a:p>
        </p:txBody>
      </p:sp>
      <p:sp>
        <p:nvSpPr>
          <p:cNvPr id="45061" name="Text Box 5"/>
          <p:cNvSpPr txBox="1">
            <a:spLocks noChangeArrowheads="1"/>
          </p:cNvSpPr>
          <p:nvPr/>
        </p:nvSpPr>
        <p:spPr bwMode="auto">
          <a:xfrm>
            <a:off x="300038" y="3514725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SP  occurs  when 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baseline="-25000" dirty="0">
                <a:latin typeface="+mj-lt"/>
              </a:rPr>
              <a:t> </a:t>
            </a:r>
            <a:r>
              <a:rPr lang="en-GB" dirty="0">
                <a:latin typeface="+mj-lt"/>
              </a:rPr>
              <a:t> =  0</a:t>
            </a:r>
          </a:p>
        </p:txBody>
      </p:sp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1290638" y="412432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     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- 8x</a:t>
            </a:r>
            <a:r>
              <a:rPr lang="en-GB" baseline="30000">
                <a:latin typeface="+mj-lt"/>
              </a:rPr>
              <a:t>  </a:t>
            </a:r>
            <a:r>
              <a:rPr lang="en-GB">
                <a:latin typeface="+mj-lt"/>
              </a:rPr>
              <a:t>= 0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2509838" y="4733925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  2x(x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- 4) = 0</a:t>
            </a:r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519238" y="5343525"/>
            <a:ext cx="350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2x(x + 2)(x - 2) = 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833438" y="5953125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x = 0  or  x = -2  or  x = 2</a:t>
            </a:r>
          </a:p>
        </p:txBody>
      </p:sp>
      <p:sp>
        <p:nvSpPr>
          <p:cNvPr id="45066" name="Line 10"/>
          <p:cNvSpPr>
            <a:spLocks noChangeShapeType="1"/>
          </p:cNvSpPr>
          <p:nvPr/>
        </p:nvSpPr>
        <p:spPr bwMode="auto">
          <a:xfrm>
            <a:off x="5105400" y="3333750"/>
            <a:ext cx="0" cy="3352800"/>
          </a:xfrm>
          <a:prstGeom prst="line">
            <a:avLst/>
          </a:prstGeom>
          <a:noFill/>
          <a:ln w="38100" cap="rnd">
            <a:solidFill>
              <a:srgbClr val="FFFF00"/>
            </a:solidFill>
            <a:prstDash val="solid"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5205413" y="3509963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Using  y = </a:t>
            </a:r>
            <a:r>
              <a:rPr lang="en-GB" baseline="30000" dirty="0">
                <a:latin typeface="+mj-lt"/>
              </a:rPr>
              <a:t>1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- 4x</a:t>
            </a:r>
            <a:r>
              <a:rPr lang="en-GB" baseline="30000" dirty="0">
                <a:latin typeface="+mj-lt"/>
              </a:rPr>
              <a:t>2  </a:t>
            </a:r>
            <a:r>
              <a:rPr lang="en-GB" dirty="0">
                <a:latin typeface="+mj-lt"/>
              </a:rPr>
              <a:t>+ 2</a:t>
            </a:r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5586413" y="40671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0  then  y = 2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205413" y="4624388"/>
            <a:ext cx="373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-2  then  y = -6</a:t>
            </a:r>
          </a:p>
        </p:txBody>
      </p:sp>
      <p:sp>
        <p:nvSpPr>
          <p:cNvPr id="45070" name="Text Box 14"/>
          <p:cNvSpPr txBox="1">
            <a:spLocks noChangeArrowheads="1"/>
          </p:cNvSpPr>
          <p:nvPr/>
        </p:nvSpPr>
        <p:spPr bwMode="auto">
          <a:xfrm>
            <a:off x="5114925" y="5953125"/>
            <a:ext cx="4119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SP’s at(-2,-6), (0,2) &amp; (2,-6)</a:t>
            </a: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5586413" y="51816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x = 2  then  y = -6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7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8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8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5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6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8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 autoUpdateAnimBg="0"/>
      <p:bldP spid="45062" grpId="0" autoUpdateAnimBg="0"/>
      <p:bldP spid="45063" grpId="0" autoUpdateAnimBg="0"/>
      <p:bldP spid="45064" grpId="0" autoUpdateAnimBg="0"/>
      <p:bldP spid="45065" grpId="0" autoUpdateAnimBg="0"/>
      <p:bldP spid="45067" grpId="0" autoUpdateAnimBg="0"/>
      <p:bldP spid="45068" grpId="0" autoUpdateAnimBg="0"/>
      <p:bldP spid="45069" grpId="0" autoUpdateAnimBg="0"/>
      <p:bldP spid="45070" grpId="0" autoUpdateAnimBg="0"/>
      <p:bldP spid="45071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>
            <a:spLocks noChangeArrowheads="1"/>
          </p:cNvSpPr>
          <p:nvPr/>
        </p:nvSpPr>
        <p:spPr bwMode="auto">
          <a:xfrm>
            <a:off x="2697163" y="4673600"/>
            <a:ext cx="5776912" cy="1084263"/>
          </a:xfrm>
          <a:custGeom>
            <a:avLst/>
            <a:gdLst>
              <a:gd name="T0" fmla="*/ 0 w 5775960"/>
              <a:gd name="T1" fmla="*/ 45382 h 1084580"/>
              <a:gd name="T2" fmla="*/ 535688 w 5775960"/>
              <a:gd name="T3" fmla="*/ 620108 h 1084580"/>
              <a:gd name="T4" fmla="*/ 1224437 w 5775960"/>
              <a:gd name="T5" fmla="*/ 756228 h 1084580"/>
              <a:gd name="T6" fmla="*/ 1928481 w 5775960"/>
              <a:gd name="T7" fmla="*/ 438612 h 1084580"/>
              <a:gd name="T8" fmla="*/ 2479476 w 5775960"/>
              <a:gd name="T9" fmla="*/ 257117 h 1084580"/>
              <a:gd name="T10" fmla="*/ 2969244 w 5775960"/>
              <a:gd name="T11" fmla="*/ 196613 h 1084580"/>
              <a:gd name="T12" fmla="*/ 4484462 w 5775960"/>
              <a:gd name="T13" fmla="*/ 1043593 h 1084580"/>
              <a:gd name="T14" fmla="*/ 5800724 w 5775960"/>
              <a:gd name="T15" fmla="*/ 0 h 108458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75960"/>
              <a:gd name="T25" fmla="*/ 0 h 1084580"/>
              <a:gd name="T26" fmla="*/ 5775960 w 5775960"/>
              <a:gd name="T27" fmla="*/ 1084580 h 108458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75960" h="1084580">
                <a:moveTo>
                  <a:pt x="0" y="45720"/>
                </a:moveTo>
                <a:cubicBezTo>
                  <a:pt x="165100" y="275590"/>
                  <a:pt x="330200" y="505460"/>
                  <a:pt x="533400" y="624840"/>
                </a:cubicBezTo>
                <a:cubicBezTo>
                  <a:pt x="736600" y="744220"/>
                  <a:pt x="988060" y="792480"/>
                  <a:pt x="1219200" y="762000"/>
                </a:cubicBezTo>
                <a:cubicBezTo>
                  <a:pt x="1450340" y="731520"/>
                  <a:pt x="1711960" y="525780"/>
                  <a:pt x="1920240" y="441960"/>
                </a:cubicBezTo>
                <a:cubicBezTo>
                  <a:pt x="2128520" y="358140"/>
                  <a:pt x="2296160" y="299720"/>
                  <a:pt x="2468880" y="259080"/>
                </a:cubicBezTo>
                <a:cubicBezTo>
                  <a:pt x="2641600" y="218440"/>
                  <a:pt x="2623820" y="66040"/>
                  <a:pt x="2956560" y="198120"/>
                </a:cubicBezTo>
                <a:cubicBezTo>
                  <a:pt x="3289300" y="330200"/>
                  <a:pt x="3995420" y="1084580"/>
                  <a:pt x="4465320" y="1051560"/>
                </a:cubicBezTo>
                <a:cubicBezTo>
                  <a:pt x="4935220" y="1018540"/>
                  <a:pt x="5355590" y="509270"/>
                  <a:pt x="5775960" y="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3576638" y="1890713"/>
            <a:ext cx="21288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u="sng" dirty="0">
                <a:solidFill>
                  <a:srgbClr val="FFFF00"/>
                </a:solidFill>
                <a:latin typeface="+mj-lt"/>
              </a:rPr>
              <a:t>Nature Table</a:t>
            </a:r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585913" y="26574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6095" name="Line 15"/>
          <p:cNvSpPr>
            <a:spLocks noChangeShapeType="1"/>
          </p:cNvSpPr>
          <p:nvPr/>
        </p:nvSpPr>
        <p:spPr bwMode="auto">
          <a:xfrm>
            <a:off x="2771775" y="288925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5305425" y="265747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0</a:t>
            </a:r>
          </a:p>
        </p:txBody>
      </p:sp>
      <p:sp>
        <p:nvSpPr>
          <p:cNvPr id="46097" name="Line 17"/>
          <p:cNvSpPr>
            <a:spLocks noChangeShapeType="1"/>
          </p:cNvSpPr>
          <p:nvPr/>
        </p:nvSpPr>
        <p:spPr bwMode="auto">
          <a:xfrm>
            <a:off x="4391025" y="2889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099" name="Line 19"/>
          <p:cNvSpPr>
            <a:spLocks noChangeShapeType="1"/>
          </p:cNvSpPr>
          <p:nvPr/>
        </p:nvSpPr>
        <p:spPr bwMode="auto">
          <a:xfrm>
            <a:off x="6057900" y="288925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02" name="Text Box 22"/>
          <p:cNvSpPr txBox="1">
            <a:spLocks noChangeArrowheads="1"/>
          </p:cNvSpPr>
          <p:nvPr/>
        </p:nvSpPr>
        <p:spPr bwMode="auto">
          <a:xfrm>
            <a:off x="1524000" y="3338513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94218" name="Group 36"/>
          <p:cNvGrpSpPr>
            <a:grpSpLocks/>
          </p:cNvGrpSpPr>
          <p:nvPr/>
        </p:nvGrpSpPr>
        <p:grpSpPr bwMode="auto">
          <a:xfrm>
            <a:off x="1371600" y="2506663"/>
            <a:ext cx="7086600" cy="1465262"/>
            <a:chOff x="864" y="240"/>
            <a:chExt cx="4464" cy="2304"/>
          </a:xfrm>
        </p:grpSpPr>
        <p:sp>
          <p:nvSpPr>
            <p:cNvPr id="94239" name="Rectangle 2"/>
            <p:cNvSpPr>
              <a:spLocks noChangeArrowheads="1"/>
            </p:cNvSpPr>
            <p:nvPr/>
          </p:nvSpPr>
          <p:spPr bwMode="auto">
            <a:xfrm>
              <a:off x="864" y="240"/>
              <a:ext cx="4464" cy="230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0" name="Line 3"/>
            <p:cNvSpPr>
              <a:spLocks noChangeShapeType="1"/>
            </p:cNvSpPr>
            <p:nvPr/>
          </p:nvSpPr>
          <p:spPr bwMode="auto">
            <a:xfrm>
              <a:off x="864" y="1405"/>
              <a:ext cx="446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1" name="Line 6"/>
            <p:cNvSpPr>
              <a:spLocks noChangeShapeType="1"/>
            </p:cNvSpPr>
            <p:nvPr/>
          </p:nvSpPr>
          <p:spPr bwMode="auto">
            <a:xfrm>
              <a:off x="1632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2" name="Line 8"/>
            <p:cNvSpPr>
              <a:spLocks noChangeShapeType="1"/>
            </p:cNvSpPr>
            <p:nvPr/>
          </p:nvSpPr>
          <p:spPr bwMode="auto">
            <a:xfrm>
              <a:off x="2688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3" name="Line 10"/>
            <p:cNvSpPr>
              <a:spLocks noChangeShapeType="1"/>
            </p:cNvSpPr>
            <p:nvPr/>
          </p:nvSpPr>
          <p:spPr bwMode="auto">
            <a:xfrm>
              <a:off x="3744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4" name="Line 33"/>
            <p:cNvSpPr>
              <a:spLocks noChangeShapeType="1"/>
            </p:cNvSpPr>
            <p:nvPr/>
          </p:nvSpPr>
          <p:spPr bwMode="auto">
            <a:xfrm>
              <a:off x="4320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4245" name="Line 35"/>
            <p:cNvSpPr>
              <a:spLocks noChangeShapeType="1"/>
            </p:cNvSpPr>
            <p:nvPr/>
          </p:nvSpPr>
          <p:spPr bwMode="auto">
            <a:xfrm>
              <a:off x="4800" y="240"/>
              <a:ext cx="0" cy="230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6117" name="Text Box 37"/>
          <p:cNvSpPr txBox="1">
            <a:spLocks noChangeArrowheads="1"/>
          </p:cNvSpPr>
          <p:nvPr/>
        </p:nvSpPr>
        <p:spPr bwMode="auto">
          <a:xfrm>
            <a:off x="3395663" y="2657475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-2</a:t>
            </a:r>
          </a:p>
        </p:txBody>
      </p:sp>
      <p:sp>
        <p:nvSpPr>
          <p:cNvPr id="46118" name="Text Box 38"/>
          <p:cNvSpPr txBox="1">
            <a:spLocks noChangeArrowheads="1"/>
          </p:cNvSpPr>
          <p:nvPr/>
        </p:nvSpPr>
        <p:spPr bwMode="auto">
          <a:xfrm>
            <a:off x="6810375" y="26574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46119" name="Line 39"/>
          <p:cNvSpPr>
            <a:spLocks noChangeShapeType="1"/>
          </p:cNvSpPr>
          <p:nvPr/>
        </p:nvSpPr>
        <p:spPr bwMode="auto">
          <a:xfrm>
            <a:off x="7762875" y="288925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6124" name="Text Box 44"/>
          <p:cNvSpPr txBox="1">
            <a:spLocks noChangeArrowheads="1"/>
          </p:cNvSpPr>
          <p:nvPr/>
        </p:nvSpPr>
        <p:spPr bwMode="auto">
          <a:xfrm>
            <a:off x="2490788" y="3429000"/>
            <a:ext cx="586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 -        0       +        0        -       0       +</a:t>
            </a:r>
          </a:p>
        </p:txBody>
      </p:sp>
      <p:sp>
        <p:nvSpPr>
          <p:cNvPr id="46125" name="Line 45"/>
          <p:cNvSpPr>
            <a:spLocks noChangeShapeType="1"/>
          </p:cNvSpPr>
          <p:nvPr/>
        </p:nvSpPr>
        <p:spPr bwMode="auto">
          <a:xfrm>
            <a:off x="2747963" y="4062413"/>
            <a:ext cx="609600" cy="352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6" name="Line 46"/>
          <p:cNvSpPr>
            <a:spLocks noChangeShapeType="1"/>
          </p:cNvSpPr>
          <p:nvPr/>
        </p:nvSpPr>
        <p:spPr bwMode="auto">
          <a:xfrm>
            <a:off x="3576638" y="4424363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7" name="Line 47"/>
          <p:cNvSpPr>
            <a:spLocks noChangeShapeType="1"/>
          </p:cNvSpPr>
          <p:nvPr/>
        </p:nvSpPr>
        <p:spPr bwMode="auto">
          <a:xfrm flipV="1">
            <a:off x="4300538" y="4062413"/>
            <a:ext cx="609600" cy="3508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8" name="Line 48"/>
          <p:cNvSpPr>
            <a:spLocks noChangeShapeType="1"/>
          </p:cNvSpPr>
          <p:nvPr/>
        </p:nvSpPr>
        <p:spPr bwMode="auto">
          <a:xfrm>
            <a:off x="5205413" y="413861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29" name="Line 49"/>
          <p:cNvSpPr>
            <a:spLocks noChangeShapeType="1"/>
          </p:cNvSpPr>
          <p:nvPr/>
        </p:nvSpPr>
        <p:spPr bwMode="auto">
          <a:xfrm>
            <a:off x="6110288" y="4210050"/>
            <a:ext cx="685800" cy="3952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0" name="Line 50"/>
          <p:cNvSpPr>
            <a:spLocks noChangeShapeType="1"/>
          </p:cNvSpPr>
          <p:nvPr/>
        </p:nvSpPr>
        <p:spPr bwMode="auto">
          <a:xfrm>
            <a:off x="7015163" y="4672013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1" name="Line 51"/>
          <p:cNvSpPr>
            <a:spLocks noChangeShapeType="1"/>
          </p:cNvSpPr>
          <p:nvPr/>
        </p:nvSpPr>
        <p:spPr bwMode="auto">
          <a:xfrm flipV="1">
            <a:off x="7829550" y="4062413"/>
            <a:ext cx="5334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34" name="Text Box 54"/>
          <p:cNvSpPr txBox="1">
            <a:spLocks noChangeArrowheads="1"/>
          </p:cNvSpPr>
          <p:nvPr/>
        </p:nvSpPr>
        <p:spPr bwMode="auto">
          <a:xfrm>
            <a:off x="995363" y="5781675"/>
            <a:ext cx="73771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(-2,-6) and (2,-6) are Minimum Turning Points</a:t>
            </a:r>
          </a:p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and  (0,2) is a Maximum Turning Points</a:t>
            </a: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57613" y="53451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5416550" y="47418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7105650" y="56308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7" name="Rectangle 2"/>
          <p:cNvSpPr txBox="1">
            <a:spLocks noChangeArrowheads="1"/>
          </p:cNvSpPr>
          <p:nvPr/>
        </p:nvSpPr>
        <p:spPr>
          <a:xfrm>
            <a:off x="457200" y="190500"/>
            <a:ext cx="8229600" cy="10668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Stationary Points </a:t>
            </a:r>
            <a:b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</a:br>
            <a:r>
              <a:rPr lang="en-GB" sz="36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and Their Nature</a:t>
            </a:r>
            <a:endParaRPr lang="en-GB" sz="4000" kern="0" dirty="0">
              <a:solidFill>
                <a:srgbClr val="EEF82A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94235" name="Straight Connector 48"/>
          <p:cNvCxnSpPr>
            <a:cxnSpLocks noChangeShapeType="1"/>
          </p:cNvCxnSpPr>
          <p:nvPr/>
        </p:nvCxnSpPr>
        <p:spPr bwMode="auto">
          <a:xfrm rot="5400000">
            <a:off x="2760663" y="3248025"/>
            <a:ext cx="1449388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4236" name="Straight Connector 49"/>
          <p:cNvCxnSpPr>
            <a:cxnSpLocks noChangeShapeType="1"/>
          </p:cNvCxnSpPr>
          <p:nvPr/>
        </p:nvCxnSpPr>
        <p:spPr bwMode="auto">
          <a:xfrm rot="5400000">
            <a:off x="4482307" y="3247231"/>
            <a:ext cx="14478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Box 3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6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6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6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5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6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" dur="80"/>
                                        <p:tgtEl>
                                          <p:spTgt spid="46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094" grpId="0" autoUpdateAnimBg="0"/>
      <p:bldP spid="46096" grpId="0" autoUpdateAnimBg="0"/>
      <p:bldP spid="46102" grpId="0" autoUpdateAnimBg="0"/>
      <p:bldP spid="46117" grpId="0" autoUpdateAnimBg="0"/>
      <p:bldP spid="46118" grpId="0" autoUpdateAnimBg="0"/>
      <p:bldP spid="46124" grpId="0" autoUpdateAnimBg="0"/>
      <p:bldP spid="46125" grpId="0" animBg="1"/>
      <p:bldP spid="46126" grpId="0" animBg="1"/>
      <p:bldP spid="46127" grpId="0" animBg="1"/>
      <p:bldP spid="46128" grpId="0" animBg="1"/>
      <p:bldP spid="46129" grpId="0" animBg="1"/>
      <p:bldP spid="46130" grpId="0" animBg="1"/>
      <p:bldP spid="46131" grpId="0" animBg="1"/>
      <p:bldP spid="46134" grpId="0" autoUpdateAnimBg="0"/>
      <p:bldP spid="41" grpId="0" animBg="1"/>
      <p:bldP spid="42" grpId="0" animBg="1"/>
      <p:bldP spid="43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995363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Curve Sketching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52500" y="1849438"/>
            <a:ext cx="79629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Note:   A sketch is a rough drawing which includes important details.  It is not an accurate scale drawing.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1057275" y="2867025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Process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1057275" y="3395663"/>
            <a:ext cx="808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(a)  	Find where the curve cuts the co-ordinate axes.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3238500" y="3924300"/>
            <a:ext cx="33242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Y-axis  put  x = 0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238500" y="4451350"/>
            <a:ext cx="50434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for X-axis  put  y = 0  then solve.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1057275" y="4979988"/>
            <a:ext cx="7858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(b)  	Find the stationary points &amp; determine their 	nature as done in previous section.</a:t>
            </a:r>
          </a:p>
        </p:txBody>
      </p:sp>
      <p:sp>
        <p:nvSpPr>
          <p:cNvPr id="47113" name="Text Box 9"/>
          <p:cNvSpPr txBox="1">
            <a:spLocks noChangeArrowheads="1"/>
          </p:cNvSpPr>
          <p:nvPr/>
        </p:nvSpPr>
        <p:spPr bwMode="auto">
          <a:xfrm>
            <a:off x="1057275" y="5878513"/>
            <a:ext cx="62293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(c)	Check what happens as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 </a:t>
            </a:r>
            <a:r>
              <a:rPr lang="en-GB" baseline="30000" dirty="0">
                <a:solidFill>
                  <a:srgbClr val="FFFF00"/>
                </a:solidFill>
                <a:latin typeface="+mj-lt"/>
                <a:sym typeface="Symbol" pitchFamily="18" charset="2"/>
              </a:rPr>
              <a:t>+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  <a:sym typeface="Symbol" pitchFamily="18" charset="2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  .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1057275" y="6405563"/>
            <a:ext cx="71342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comes automatically if (a) &amp; (b) are correct.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  <p:bldP spid="47109" grpId="0" autoUpdateAnimBg="0"/>
      <p:bldP spid="47110" grpId="0" autoUpdateAnimBg="0"/>
      <p:bldP spid="47111" grpId="0" autoUpdateAnimBg="0"/>
      <p:bldP spid="47112" grpId="0" autoUpdateAnimBg="0"/>
      <p:bldP spid="47113" grpId="0" autoUpdateAnimBg="0"/>
      <p:bldP spid="471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2071688" y="566738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868363" y="2073275"/>
            <a:ext cx="821531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For the function  y = f(x)   we do this by taking  the point (x, f(x))   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and another “very close point”   ((</a:t>
            </a:r>
            <a:r>
              <a:rPr lang="en-GB" sz="2000" dirty="0" err="1">
                <a:solidFill>
                  <a:srgbClr val="FFFF00"/>
                </a:solidFill>
                <a:latin typeface="+mj-lt"/>
              </a:rPr>
              <a:t>x+h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), f(</a:t>
            </a:r>
            <a:r>
              <a:rPr lang="en-GB" sz="2000" dirty="0" err="1">
                <a:solidFill>
                  <a:srgbClr val="FFFF00"/>
                </a:solidFill>
                <a:latin typeface="+mj-lt"/>
              </a:rPr>
              <a:t>x+h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)).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960438" y="3001963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Then we find the gradient between the two.</a:t>
            </a:r>
          </a:p>
        </p:txBody>
      </p:sp>
      <p:pic>
        <p:nvPicPr>
          <p:cNvPr id="4106" name="Picture 10"/>
          <p:cNvPicPr>
            <a:picLocks noChangeArrowheads="1"/>
          </p:cNvPicPr>
          <p:nvPr/>
        </p:nvPicPr>
        <p:blipFill>
          <a:blip r:embed="rId3"/>
          <a:srcRect l="11850" t="12292" r="29623" b="35854"/>
          <a:stretch>
            <a:fillRect/>
          </a:stretch>
        </p:blipFill>
        <p:spPr bwMode="auto">
          <a:xfrm>
            <a:off x="1020763" y="3551238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108" name="Line 12"/>
          <p:cNvSpPr>
            <a:spLocks noChangeShapeType="1"/>
          </p:cNvSpPr>
          <p:nvPr/>
        </p:nvSpPr>
        <p:spPr bwMode="auto">
          <a:xfrm flipV="1">
            <a:off x="3535363" y="5608638"/>
            <a:ext cx="4572000" cy="1066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3611563" y="5883275"/>
            <a:ext cx="152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(x, f(x))</a:t>
            </a:r>
          </a:p>
        </p:txBody>
      </p:sp>
      <p:sp>
        <p:nvSpPr>
          <p:cNvPr id="4110" name="Line 14"/>
          <p:cNvSpPr>
            <a:spLocks noChangeShapeType="1"/>
          </p:cNvSpPr>
          <p:nvPr/>
        </p:nvSpPr>
        <p:spPr bwMode="auto">
          <a:xfrm flipV="1">
            <a:off x="4906963" y="3856038"/>
            <a:ext cx="3048000" cy="25146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111" name="Text Box 15"/>
          <p:cNvSpPr txBox="1">
            <a:spLocks noChangeArrowheads="1"/>
          </p:cNvSpPr>
          <p:nvPr/>
        </p:nvSpPr>
        <p:spPr bwMode="auto">
          <a:xfrm>
            <a:off x="5745163" y="3475038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((x+h), f(x+h))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6308725" y="5959475"/>
            <a:ext cx="2514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True gradient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3840163" y="4465638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Approx gradient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7829550" y="37909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843463" y="62357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5" name="Cloud 14"/>
          <p:cNvSpPr/>
          <p:nvPr/>
        </p:nvSpPr>
        <p:spPr bwMode="auto">
          <a:xfrm>
            <a:off x="0" y="198438"/>
            <a:ext cx="6599238" cy="1827212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To find the gradient at any point on a curve we need to modify the gradient formula </a:t>
            </a:r>
          </a:p>
        </p:txBody>
      </p:sp>
      <p:graphicFrame>
        <p:nvGraphicFramePr>
          <p:cNvPr id="17" name="Object 15"/>
          <p:cNvGraphicFramePr>
            <a:graphicFrameLocks noChangeAspect="1"/>
          </p:cNvGraphicFramePr>
          <p:nvPr/>
        </p:nvGraphicFramePr>
        <p:xfrm>
          <a:off x="5367338" y="728663"/>
          <a:ext cx="15605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4" imgW="787400" imgH="431800" progId="Equation.DSMT4">
                  <p:embed/>
                </p:oleObj>
              </mc:Choice>
              <mc:Fallback>
                <p:oleObj name="Equation" r:id="rId4" imgW="787400" imgH="431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338" y="728663"/>
                        <a:ext cx="1560512" cy="8556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C0C0C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72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utoUpdateAnimBg="0"/>
      <p:bldP spid="4105" grpId="0" autoUpdateAnimBg="0"/>
      <p:bldP spid="4109" grpId="0" autoUpdateAnimBg="0"/>
      <p:bldP spid="4111" grpId="0" autoUpdateAnimBg="0"/>
      <p:bldP spid="4112" grpId="0" autoUpdateAnimBg="0"/>
      <p:bldP spid="4113" grpId="0" autoUpdateAnimBg="0"/>
      <p:bldP spid="18" grpId="0" animBg="1"/>
      <p:bldP spid="21" grpId="0" animBg="1"/>
      <p:bldP spid="1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952500" y="1438275"/>
            <a:ext cx="2624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latin typeface="+mj-lt"/>
              </a:rPr>
              <a:t>Dominant Terms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533400" y="2062163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Suppose that       f(x) = -2x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+ 6x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+ 56x - 99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30275" y="2705100"/>
            <a:ext cx="8213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As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2800" baseline="30000" dirty="0">
                <a:latin typeface="+mj-lt"/>
                <a:sym typeface="Symbol" pitchFamily="18" charset="2"/>
              </a:rPr>
              <a:t>+</a:t>
            </a:r>
            <a:r>
              <a:rPr lang="en-GB" sz="2800" dirty="0">
                <a:latin typeface="+mj-lt"/>
                <a:sym typeface="Symbol" pitchFamily="18" charset="2"/>
              </a:rPr>
              <a:t>/</a:t>
            </a:r>
            <a:r>
              <a:rPr lang="en-GB" sz="2800" baseline="-25000" dirty="0">
                <a:latin typeface="+mj-lt"/>
                <a:sym typeface="Symbol" pitchFamily="18" charset="2"/>
              </a:rPr>
              <a:t>- </a:t>
            </a:r>
            <a:r>
              <a:rPr lang="en-GB" sz="2800" dirty="0">
                <a:latin typeface="+mj-lt"/>
                <a:sym typeface="Symbol" pitchFamily="18" charset="2"/>
              </a:rPr>
              <a:t>   </a:t>
            </a:r>
            <a:r>
              <a:rPr lang="en-GB" dirty="0">
                <a:latin typeface="+mj-lt"/>
                <a:sym typeface="Symbol" pitchFamily="18" charset="2"/>
              </a:rPr>
              <a:t>(</a:t>
            </a:r>
            <a:r>
              <a:rPr lang="en-GB" dirty="0" err="1">
                <a:latin typeface="+mj-lt"/>
                <a:sym typeface="Symbol" pitchFamily="18" charset="2"/>
              </a:rPr>
              <a:t>ie</a:t>
            </a:r>
            <a:r>
              <a:rPr lang="en-GB" dirty="0">
                <a:latin typeface="+mj-lt"/>
                <a:sym typeface="Symbol" pitchFamily="18" charset="2"/>
              </a:rPr>
              <a:t>    for large positive/negative values) 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1014413" y="3238500"/>
            <a:ext cx="81295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formula is approximately the same as </a:t>
            </a:r>
            <a:r>
              <a:rPr lang="en-GB" dirty="0">
                <a:latin typeface="+mj-lt"/>
              </a:rPr>
              <a:t>f(x) = -2x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728663" y="4233863"/>
            <a:ext cx="5019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3200" dirty="0">
                <a:latin typeface="+mj-lt"/>
                <a:sym typeface="Symbol" pitchFamily="18" charset="2"/>
              </a:rPr>
              <a:t>+    </a:t>
            </a:r>
            <a:r>
              <a:rPr lang="en-GB" dirty="0">
                <a:latin typeface="+mj-lt"/>
                <a:sym typeface="Symbol" pitchFamily="18" charset="2"/>
              </a:rPr>
              <a:t>then     </a:t>
            </a:r>
            <a:r>
              <a:rPr lang="en-GB" dirty="0">
                <a:latin typeface="+mj-lt"/>
              </a:rPr>
              <a:t>y </a:t>
            </a:r>
            <a:r>
              <a:rPr lang="en-GB" dirty="0">
                <a:latin typeface="+mj-lt"/>
                <a:sym typeface="Symbol" pitchFamily="18" charset="2"/>
              </a:rPr>
              <a:t>  </a:t>
            </a:r>
            <a:r>
              <a:rPr lang="en-GB" sz="3200" dirty="0">
                <a:latin typeface="+mj-lt"/>
                <a:sym typeface="Symbol" pitchFamily="18" charset="2"/>
              </a:rPr>
              <a:t>- 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533400" y="5772150"/>
            <a:ext cx="5257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 </a:t>
            </a:r>
            <a:r>
              <a:rPr lang="en-GB" sz="3200" dirty="0">
                <a:latin typeface="+mj-lt"/>
                <a:sym typeface="Symbol" pitchFamily="18" charset="2"/>
              </a:rPr>
              <a:t>-     </a:t>
            </a:r>
            <a:r>
              <a:rPr lang="en-GB" dirty="0">
                <a:latin typeface="+mj-lt"/>
                <a:sym typeface="Symbol" pitchFamily="18" charset="2"/>
              </a:rPr>
              <a:t>then     </a:t>
            </a:r>
            <a:r>
              <a:rPr lang="en-GB" dirty="0">
                <a:latin typeface="+mj-lt"/>
              </a:rPr>
              <a:t>y </a:t>
            </a:r>
            <a:r>
              <a:rPr lang="en-GB" dirty="0">
                <a:latin typeface="+mj-lt"/>
                <a:sym typeface="Symbol" pitchFamily="18" charset="2"/>
              </a:rPr>
              <a:t>  </a:t>
            </a:r>
            <a:r>
              <a:rPr lang="en-GB" sz="3200" dirty="0">
                <a:latin typeface="+mj-lt"/>
                <a:sym typeface="Symbol" pitchFamily="18" charset="2"/>
              </a:rPr>
              <a:t>+</a:t>
            </a:r>
            <a:endParaRPr lang="en-GB" dirty="0">
              <a:latin typeface="+mj-lt"/>
              <a:sym typeface="Symbol" pitchFamily="18" charset="2"/>
            </a:endParaRPr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5638800" y="4338638"/>
            <a:ext cx="0" cy="2438400"/>
          </a:xfrm>
          <a:prstGeom prst="line">
            <a:avLst/>
          </a:prstGeom>
          <a:noFill/>
          <a:ln w="38100" cap="rnd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791200" y="4186238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roughly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5943600" y="5786438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139" name="Freeform 11"/>
          <p:cNvSpPr>
            <a:spLocks/>
          </p:cNvSpPr>
          <p:nvPr/>
        </p:nvSpPr>
        <p:spPr bwMode="auto">
          <a:xfrm>
            <a:off x="6388100" y="4878388"/>
            <a:ext cx="1966913" cy="1736725"/>
          </a:xfrm>
          <a:custGeom>
            <a:avLst/>
            <a:gdLst>
              <a:gd name="T0" fmla="*/ 0 w 1239"/>
              <a:gd name="T1" fmla="*/ 0 h 1094"/>
              <a:gd name="T2" fmla="*/ 2147483647 w 1239"/>
              <a:gd name="T3" fmla="*/ 2147483647 h 1094"/>
              <a:gd name="T4" fmla="*/ 2147483647 w 1239"/>
              <a:gd name="T5" fmla="*/ 2147483647 h 1094"/>
              <a:gd name="T6" fmla="*/ 2147483647 w 1239"/>
              <a:gd name="T7" fmla="*/ 2147483647 h 1094"/>
              <a:gd name="T8" fmla="*/ 2147483647 w 1239"/>
              <a:gd name="T9" fmla="*/ 2147483647 h 1094"/>
              <a:gd name="T10" fmla="*/ 2147483647 w 1239"/>
              <a:gd name="T11" fmla="*/ 2147483647 h 1094"/>
              <a:gd name="T12" fmla="*/ 2147483647 w 1239"/>
              <a:gd name="T13" fmla="*/ 2147483647 h 1094"/>
              <a:gd name="T14" fmla="*/ 2147483647 w 1239"/>
              <a:gd name="T15" fmla="*/ 2147483647 h 1094"/>
              <a:gd name="T16" fmla="*/ 2147483647 w 1239"/>
              <a:gd name="T17" fmla="*/ 2147483647 h 1094"/>
              <a:gd name="T18" fmla="*/ 2147483647 w 1239"/>
              <a:gd name="T19" fmla="*/ 2147483647 h 1094"/>
              <a:gd name="T20" fmla="*/ 2147483647 w 1239"/>
              <a:gd name="T21" fmla="*/ 2147483647 h 1094"/>
              <a:gd name="T22" fmla="*/ 2147483647 w 1239"/>
              <a:gd name="T23" fmla="*/ 2147483647 h 1094"/>
              <a:gd name="T24" fmla="*/ 2147483647 w 1239"/>
              <a:gd name="T25" fmla="*/ 2147483647 h 1094"/>
              <a:gd name="T26" fmla="*/ 2147483647 w 1239"/>
              <a:gd name="T27" fmla="*/ 2147483647 h 1094"/>
              <a:gd name="T28" fmla="*/ 2147483647 w 1239"/>
              <a:gd name="T29" fmla="*/ 2147483647 h 1094"/>
              <a:gd name="T30" fmla="*/ 2147483647 w 1239"/>
              <a:gd name="T31" fmla="*/ 2147483647 h 1094"/>
              <a:gd name="T32" fmla="*/ 2147483647 w 1239"/>
              <a:gd name="T33" fmla="*/ 2147483647 h 1094"/>
              <a:gd name="T34" fmla="*/ 2147483647 w 1239"/>
              <a:gd name="T35" fmla="*/ 2147483647 h 1094"/>
              <a:gd name="T36" fmla="*/ 2147483647 w 1239"/>
              <a:gd name="T37" fmla="*/ 2147483647 h 1094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1239"/>
              <a:gd name="T58" fmla="*/ 0 h 1094"/>
              <a:gd name="T59" fmla="*/ 1239 w 1239"/>
              <a:gd name="T60" fmla="*/ 1094 h 1094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1239" h="1094">
                <a:moveTo>
                  <a:pt x="0" y="0"/>
                </a:moveTo>
                <a:cubicBezTo>
                  <a:pt x="6" y="18"/>
                  <a:pt x="10" y="36"/>
                  <a:pt x="18" y="53"/>
                </a:cubicBezTo>
                <a:cubicBezTo>
                  <a:pt x="27" y="72"/>
                  <a:pt x="46" y="86"/>
                  <a:pt x="53" y="106"/>
                </a:cubicBezTo>
                <a:cubicBezTo>
                  <a:pt x="60" y="126"/>
                  <a:pt x="74" y="236"/>
                  <a:pt x="89" y="247"/>
                </a:cubicBezTo>
                <a:cubicBezTo>
                  <a:pt x="119" y="269"/>
                  <a:pt x="160" y="270"/>
                  <a:pt x="195" y="282"/>
                </a:cubicBezTo>
                <a:cubicBezTo>
                  <a:pt x="212" y="288"/>
                  <a:pt x="247" y="300"/>
                  <a:pt x="247" y="300"/>
                </a:cubicBezTo>
                <a:cubicBezTo>
                  <a:pt x="310" y="279"/>
                  <a:pt x="382" y="230"/>
                  <a:pt x="424" y="176"/>
                </a:cubicBezTo>
                <a:cubicBezTo>
                  <a:pt x="437" y="159"/>
                  <a:pt x="441" y="134"/>
                  <a:pt x="459" y="123"/>
                </a:cubicBezTo>
                <a:cubicBezTo>
                  <a:pt x="491" y="103"/>
                  <a:pt x="565" y="88"/>
                  <a:pt x="565" y="88"/>
                </a:cubicBezTo>
                <a:cubicBezTo>
                  <a:pt x="606" y="94"/>
                  <a:pt x="650" y="90"/>
                  <a:pt x="689" y="106"/>
                </a:cubicBezTo>
                <a:cubicBezTo>
                  <a:pt x="720" y="119"/>
                  <a:pt x="801" y="236"/>
                  <a:pt x="830" y="265"/>
                </a:cubicBezTo>
                <a:cubicBezTo>
                  <a:pt x="836" y="282"/>
                  <a:pt x="839" y="301"/>
                  <a:pt x="848" y="317"/>
                </a:cubicBezTo>
                <a:cubicBezTo>
                  <a:pt x="869" y="354"/>
                  <a:pt x="918" y="423"/>
                  <a:pt x="918" y="423"/>
                </a:cubicBezTo>
                <a:cubicBezTo>
                  <a:pt x="966" y="614"/>
                  <a:pt x="901" y="387"/>
                  <a:pt x="971" y="547"/>
                </a:cubicBezTo>
                <a:cubicBezTo>
                  <a:pt x="1035" y="692"/>
                  <a:pt x="969" y="617"/>
                  <a:pt x="1042" y="688"/>
                </a:cubicBezTo>
                <a:cubicBezTo>
                  <a:pt x="1049" y="715"/>
                  <a:pt x="1063" y="783"/>
                  <a:pt x="1077" y="812"/>
                </a:cubicBezTo>
                <a:cubicBezTo>
                  <a:pt x="1086" y="831"/>
                  <a:pt x="1103" y="845"/>
                  <a:pt x="1112" y="864"/>
                </a:cubicBezTo>
                <a:cubicBezTo>
                  <a:pt x="1146" y="931"/>
                  <a:pt x="1115" y="911"/>
                  <a:pt x="1148" y="988"/>
                </a:cubicBezTo>
                <a:cubicBezTo>
                  <a:pt x="1154" y="1002"/>
                  <a:pt x="1239" y="1094"/>
                  <a:pt x="1183" y="1094"/>
                </a:cubicBezTo>
              </a:path>
            </a:pathLst>
          </a:cu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09588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autoUpdateAnimBg="0"/>
      <p:bldP spid="48133" grpId="0" autoUpdateAnimBg="0"/>
      <p:bldP spid="48134" grpId="0" autoUpdateAnimBg="0"/>
      <p:bldP spid="48135" grpId="0" autoUpdateAnimBg="0"/>
      <p:bldP spid="48136" grpId="0" animBg="1"/>
      <p:bldP spid="48137" grpId="0" autoUpdateAnimBg="0"/>
      <p:bldP spid="48138" grpId="0" animBg="1"/>
      <p:bldP spid="4813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952500" y="1890713"/>
            <a:ext cx="289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31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952500" y="2424113"/>
            <a:ext cx="6153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Sketch the graph of     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+ 12x + 15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814388" y="3052763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49157" name="Text Box 5"/>
          <p:cNvSpPr txBox="1">
            <a:spLocks noChangeArrowheads="1"/>
          </p:cNvSpPr>
          <p:nvPr/>
        </p:nvSpPr>
        <p:spPr bwMode="auto">
          <a:xfrm>
            <a:off x="2162175" y="3052763"/>
            <a:ext cx="548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 x = 0  then   y = 15</a:t>
            </a:r>
          </a:p>
        </p:txBody>
      </p:sp>
      <p:sp>
        <p:nvSpPr>
          <p:cNvPr id="49158" name="Text Box 6"/>
          <p:cNvSpPr txBox="1">
            <a:spLocks noChangeArrowheads="1"/>
          </p:cNvSpPr>
          <p:nvPr/>
        </p:nvSpPr>
        <p:spPr bwMode="auto">
          <a:xfrm>
            <a:off x="1933575" y="3690938"/>
            <a:ext cx="5715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If   y = 0  then   -3x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+ 12x + 15  = 0</a:t>
            </a: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7924800" y="3690938"/>
            <a:ext cx="121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(  -3)</a:t>
            </a: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4524375" y="4335463"/>
            <a:ext cx="3124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- 4x - 5  = 0</a:t>
            </a: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4219575" y="4975225"/>
            <a:ext cx="342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(x + 1)(x - 5)  = 0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295775" y="56165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x = -1   or   x = 5</a:t>
            </a: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862013" y="6257925"/>
            <a:ext cx="67865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 (0,15) ,  (-1,0)  and  (5,0)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utoUpdateAnimBg="0"/>
      <p:bldP spid="49157" grpId="0" autoUpdateAnimBg="0"/>
      <p:bldP spid="49158" grpId="0" autoUpdateAnimBg="0"/>
      <p:bldP spid="49159" grpId="0" autoUpdateAnimBg="0"/>
      <p:bldP spid="49160" grpId="0" autoUpdateAnimBg="0"/>
      <p:bldP spid="49161" grpId="0" autoUpdateAnimBg="0"/>
      <p:bldP spid="49162" grpId="0" autoUpdateAnimBg="0"/>
      <p:bldP spid="49163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762000" y="1938338"/>
            <a:ext cx="37195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(b)  Stationary Points</a:t>
            </a:r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4114800" y="1938338"/>
            <a:ext cx="480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occur  where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=  0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5105400" y="2522538"/>
            <a:ext cx="381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so    -6x + 12  =  0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781800" y="31067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6x  =  12</a:t>
            </a:r>
          </a:p>
        </p:txBody>
      </p:sp>
      <p:sp>
        <p:nvSpPr>
          <p:cNvPr id="50182" name="Text Box 6"/>
          <p:cNvSpPr txBox="1">
            <a:spLocks noChangeArrowheads="1"/>
          </p:cNvSpPr>
          <p:nvPr/>
        </p:nvSpPr>
        <p:spPr bwMode="auto">
          <a:xfrm>
            <a:off x="6858000" y="3690938"/>
            <a:ext cx="2057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 =  2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952500" y="2795588"/>
            <a:ext cx="425291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If  x = 2   </a:t>
            </a:r>
          </a:p>
          <a:p>
            <a:pPr>
              <a:defRPr/>
            </a:pPr>
            <a:r>
              <a:rPr lang="en-GB" dirty="0">
                <a:latin typeface="+mj-lt"/>
              </a:rPr>
              <a:t>then  y = -12 + 24 + 15  =  27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4933950" y="3971925"/>
            <a:ext cx="2262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 Table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5970588" y="459581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6732588" y="48275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7467600" y="45958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>
            <a:off x="8180388" y="48275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5818188" y="5148263"/>
            <a:ext cx="838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6656388" y="5148263"/>
            <a:ext cx="220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+      0      -</a:t>
            </a:r>
          </a:p>
        </p:txBody>
      </p:sp>
      <p:sp>
        <p:nvSpPr>
          <p:cNvPr id="50192" name="Line 16"/>
          <p:cNvSpPr>
            <a:spLocks noChangeShapeType="1"/>
          </p:cNvSpPr>
          <p:nvPr/>
        </p:nvSpPr>
        <p:spPr bwMode="auto">
          <a:xfrm>
            <a:off x="8281988" y="5962650"/>
            <a:ext cx="431800" cy="4381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3" name="Line 17"/>
          <p:cNvSpPr>
            <a:spLocks noChangeShapeType="1"/>
          </p:cNvSpPr>
          <p:nvPr/>
        </p:nvSpPr>
        <p:spPr bwMode="auto">
          <a:xfrm flipV="1">
            <a:off x="7554913" y="5867400"/>
            <a:ext cx="636587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6808788" y="6019800"/>
            <a:ext cx="3048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96" name="Text Box 20"/>
          <p:cNvSpPr txBox="1">
            <a:spLocks noChangeArrowheads="1"/>
          </p:cNvSpPr>
          <p:nvPr/>
        </p:nvSpPr>
        <p:spPr bwMode="auto">
          <a:xfrm>
            <a:off x="1314450" y="5491163"/>
            <a:ext cx="37576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(2,27)  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is a Maximum Turning Point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52500" y="3871913"/>
            <a:ext cx="38147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Stationary Point is (2,27)</a:t>
            </a:r>
            <a:endParaRPr lang="en-GB" dirty="0">
              <a:latin typeface="+mj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90563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5748338" y="4514850"/>
            <a:ext cx="3167062" cy="1177925"/>
            <a:chOff x="5748344" y="4514856"/>
            <a:chExt cx="3167080" cy="1177138"/>
          </a:xfrm>
        </p:grpSpPr>
        <p:sp>
          <p:nvSpPr>
            <p:cNvPr id="98330" name="Rectangle 23"/>
            <p:cNvSpPr>
              <a:spLocks noChangeArrowheads="1"/>
            </p:cNvSpPr>
            <p:nvPr/>
          </p:nvSpPr>
          <p:spPr bwMode="auto">
            <a:xfrm>
              <a:off x="5748344" y="4514856"/>
              <a:ext cx="3167080" cy="1176344"/>
            </a:xfrm>
            <a:prstGeom prst="rect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98331" name="Straight Connector 25"/>
            <p:cNvCxnSpPr>
              <a:cxnSpLocks noChangeShapeType="1"/>
            </p:cNvCxnSpPr>
            <p:nvPr/>
          </p:nvCxnSpPr>
          <p:spPr bwMode="auto">
            <a:xfrm rot="5400000">
              <a:off x="6064258" y="5103028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2" name="Straight Connector 26"/>
            <p:cNvCxnSpPr>
              <a:cxnSpLocks noChangeShapeType="1"/>
            </p:cNvCxnSpPr>
            <p:nvPr/>
          </p:nvCxnSpPr>
          <p:spPr bwMode="auto">
            <a:xfrm rot="5400000">
              <a:off x="6878649" y="5102234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3" name="Straight Connector 27"/>
            <p:cNvCxnSpPr>
              <a:cxnSpLocks noChangeShapeType="1"/>
            </p:cNvCxnSpPr>
            <p:nvPr/>
          </p:nvCxnSpPr>
          <p:spPr bwMode="auto">
            <a:xfrm rot="5400000">
              <a:off x="7513654" y="5102234"/>
              <a:ext cx="1176344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98334" name="Straight Connector 29"/>
            <p:cNvCxnSpPr>
              <a:cxnSpLocks noChangeShapeType="1"/>
            </p:cNvCxnSpPr>
            <p:nvPr/>
          </p:nvCxnSpPr>
          <p:spPr bwMode="auto">
            <a:xfrm flipH="1">
              <a:off x="5748344" y="5146684"/>
              <a:ext cx="3167080" cy="1588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" name="Freeform 33"/>
          <p:cNvSpPr>
            <a:spLocks noChangeArrowheads="1"/>
          </p:cNvSpPr>
          <p:nvPr/>
        </p:nvSpPr>
        <p:spPr bwMode="auto">
          <a:xfrm>
            <a:off x="7105650" y="6224588"/>
            <a:ext cx="1355725" cy="461962"/>
          </a:xfrm>
          <a:custGeom>
            <a:avLst/>
            <a:gdLst>
              <a:gd name="T0" fmla="*/ 0 w 1356360"/>
              <a:gd name="T1" fmla="*/ 0 h 967740"/>
              <a:gd name="T2" fmla="*/ 436610 w 1356360"/>
              <a:gd name="T3" fmla="*/ 0 h 967740"/>
              <a:gd name="T4" fmla="*/ 828056 w 1356360"/>
              <a:gd name="T5" fmla="*/ 0 h 967740"/>
              <a:gd name="T6" fmla="*/ 1339946 w 1356360"/>
              <a:gd name="T7" fmla="*/ 0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7685088" y="61595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  <p:bldP spid="50182" grpId="0" autoUpdateAnimBg="0"/>
      <p:bldP spid="50183" grpId="0" autoUpdateAnimBg="0"/>
      <p:bldP spid="50184" grpId="0" autoUpdateAnimBg="0"/>
      <p:bldP spid="50186" grpId="0" autoUpdateAnimBg="0"/>
      <p:bldP spid="50187" grpId="0" animBg="1"/>
      <p:bldP spid="50188" grpId="0" autoUpdateAnimBg="0"/>
      <p:bldP spid="50189" grpId="0" animBg="1"/>
      <p:bldP spid="50190" grpId="0" autoUpdateAnimBg="0"/>
      <p:bldP spid="50191" grpId="0" autoUpdateAnimBg="0"/>
      <p:bldP spid="50192" grpId="0" animBg="1"/>
      <p:bldP spid="50193" grpId="0" animBg="1"/>
      <p:bldP spid="50194" grpId="0" animBg="1"/>
      <p:bldP spid="50196" grpId="0" autoUpdateAnimBg="0"/>
      <p:bldP spid="21" grpId="0"/>
      <p:bldP spid="34" grpId="0" animBg="1"/>
      <p:bldP spid="35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9050" y="2333625"/>
            <a:ext cx="4191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04800" y="288607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using   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3938588" y="2300288"/>
            <a:ext cx="5205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4038600" y="287655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-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3228975" y="3609975"/>
            <a:ext cx="2066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Sketching</a:t>
            </a:r>
          </a:p>
        </p:txBody>
      </p:sp>
      <p:sp>
        <p:nvSpPr>
          <p:cNvPr id="99335" name="Line 8"/>
          <p:cNvSpPr>
            <a:spLocks noChangeShapeType="1"/>
          </p:cNvSpPr>
          <p:nvPr/>
        </p:nvSpPr>
        <p:spPr bwMode="auto">
          <a:xfrm>
            <a:off x="4310063" y="5700713"/>
            <a:ext cx="42672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8224838" y="5710238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99337" name="Line 11"/>
          <p:cNvSpPr>
            <a:spLocks noChangeShapeType="1"/>
          </p:cNvSpPr>
          <p:nvPr/>
        </p:nvSpPr>
        <p:spPr bwMode="auto">
          <a:xfrm flipV="1">
            <a:off x="5521325" y="3519488"/>
            <a:ext cx="0" cy="3276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2" name="Text Box 12"/>
          <p:cNvSpPr txBox="1">
            <a:spLocks noChangeArrowheads="1"/>
          </p:cNvSpPr>
          <p:nvPr/>
        </p:nvSpPr>
        <p:spPr bwMode="auto">
          <a:xfrm>
            <a:off x="4919663" y="34290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Y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6200775" y="6396038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-3x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+ 12x + 15</a:t>
            </a:r>
          </a:p>
        </p:txBody>
      </p: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4581525" y="3830638"/>
            <a:ext cx="2986088" cy="2593975"/>
          </a:xfrm>
          <a:custGeom>
            <a:avLst/>
            <a:gdLst>
              <a:gd name="T0" fmla="*/ 0 w 1356360"/>
              <a:gd name="T1" fmla="*/ 2147483647 h 967740"/>
              <a:gd name="T2" fmla="*/ 2147483647 w 1356360"/>
              <a:gd name="T3" fmla="*/ 2147483647 h 967740"/>
              <a:gd name="T4" fmla="*/ 2147483647 w 1356360"/>
              <a:gd name="T5" fmla="*/ 2147483647 h 967740"/>
              <a:gd name="T6" fmla="*/ 2147483647 w 1356360"/>
              <a:gd name="T7" fmla="*/ 2147483647 h 967740"/>
              <a:gd name="T8" fmla="*/ 0 60000 65536"/>
              <a:gd name="T9" fmla="*/ 0 60000 65536"/>
              <a:gd name="T10" fmla="*/ 0 60000 65536"/>
              <a:gd name="T11" fmla="*/ 0 60000 65536"/>
              <a:gd name="T12" fmla="*/ 0 w 1356360"/>
              <a:gd name="T13" fmla="*/ 0 h 967740"/>
              <a:gd name="T14" fmla="*/ 1356360 w 1356360"/>
              <a:gd name="T15" fmla="*/ 967740 h 9677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56360" h="967740">
                <a:moveTo>
                  <a:pt x="0" y="967740"/>
                </a:moveTo>
                <a:cubicBezTo>
                  <a:pt x="151130" y="648970"/>
                  <a:pt x="302260" y="330200"/>
                  <a:pt x="441960" y="190500"/>
                </a:cubicBezTo>
                <a:cubicBezTo>
                  <a:pt x="581660" y="50800"/>
                  <a:pt x="685800" y="0"/>
                  <a:pt x="838200" y="129540"/>
                </a:cubicBezTo>
                <a:cubicBezTo>
                  <a:pt x="990600" y="259080"/>
                  <a:pt x="1173480" y="613410"/>
                  <a:pt x="1356360" y="967740"/>
                </a:cubicBez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5953125" y="38909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7154863" y="56102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4792663" y="56102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5419725" y="43370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781050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862013" y="4514850"/>
            <a:ext cx="4071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Cuts x-axis at -1 and  5</a:t>
            </a: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742950" y="1800225"/>
            <a:ext cx="3014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862013" y="4957763"/>
            <a:ext cx="40719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latin typeface="+mj-lt"/>
              </a:rPr>
              <a:t>Cuts y-axis at 15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2690813" y="4514850"/>
            <a:ext cx="91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-1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3878263" y="4505325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5</a:t>
            </a: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347663" y="5419725"/>
            <a:ext cx="32289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 (2,27)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947863" y="5419725"/>
            <a:ext cx="11763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(2,27)</a:t>
            </a:r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2747963" y="4953000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15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185E-6 L 0.15573 0.162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8" y="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40741E-7 L 0.37153 0.16389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76" y="8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2.96296E-6 L 0.22257 -0.12454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28" y="-62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0.37048 -0.28449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24" y="-1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1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 autoUpdateAnimBg="0"/>
      <p:bldP spid="51203" grpId="0" autoUpdateAnimBg="0"/>
      <p:bldP spid="51204" grpId="0" autoUpdateAnimBg="0"/>
      <p:bldP spid="51206" grpId="0" autoUpdateAnimBg="0"/>
      <p:bldP spid="17" grpId="0" animBg="1"/>
      <p:bldP spid="20" grpId="0" animBg="1"/>
      <p:bldP spid="21" grpId="0" animBg="1"/>
      <p:bldP spid="22" grpId="0" animBg="1"/>
      <p:bldP spid="23" grpId="0" animBg="1"/>
      <p:bldP spid="25" grpId="0" autoUpdateAnimBg="0"/>
      <p:bldP spid="27" grpId="0" autoUpdateAnimBg="0"/>
      <p:bldP spid="28" grpId="0"/>
      <p:bldP spid="28" grpId="1"/>
      <p:bldP spid="29" grpId="0"/>
      <p:bldP spid="29" grpId="1"/>
      <p:bldP spid="30" grpId="0" autoUpdateAnimBg="0"/>
      <p:bldP spid="51216" grpId="0" autoUpdateAnimBg="0"/>
      <p:bldP spid="51216" grpId="1"/>
      <p:bldP spid="51216" grpId="2"/>
      <p:bldP spid="31" grpId="0" autoUpdateAnimBg="0"/>
      <p:bldP spid="31" grpId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719138" y="18811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Example 32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952500" y="2252663"/>
            <a:ext cx="75057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Sketch the graph of     y = 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(x - 4)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771525" y="2663825"/>
            <a:ext cx="1666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76600" y="2684463"/>
            <a:ext cx="5181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x = 0  then   y = 0 </a:t>
            </a:r>
            <a:r>
              <a:rPr lang="en-GB" sz="105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(-4) = 0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3124200" y="3116263"/>
            <a:ext cx="533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y = 0  then     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(x - 4) = 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791200" y="398145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= 0   or   x = 4</a:t>
            </a: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495425" y="4614863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(0,0)  and  (4,0) .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4495800" y="3549650"/>
            <a:ext cx="3962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-2x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0   or   (x - 4) = 0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23900" y="460533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(b)  SPs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2362200" y="510540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y = -2x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(x - 4)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4876800" y="5181600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=  -2x</a:t>
            </a:r>
            <a:r>
              <a:rPr lang="en-GB" baseline="30000">
                <a:latin typeface="+mj-lt"/>
              </a:rPr>
              <a:t>3</a:t>
            </a:r>
            <a:r>
              <a:rPr lang="en-GB">
                <a:latin typeface="+mj-lt"/>
              </a:rPr>
              <a:t> + 8x</a:t>
            </a:r>
            <a:r>
              <a:rPr lang="en-GB" baseline="30000">
                <a:latin typeface="+mj-lt"/>
              </a:rPr>
              <a:t>2</a:t>
            </a:r>
            <a:endParaRPr lang="en-GB">
              <a:latin typeface="+mj-lt"/>
            </a:endParaRP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2438400" y="5697538"/>
            <a:ext cx="6248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SPs occur  where   </a:t>
            </a: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=  0</a:t>
            </a: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8" name="Text Box 14"/>
          <p:cNvSpPr txBox="1">
            <a:spLocks noChangeArrowheads="1"/>
          </p:cNvSpPr>
          <p:nvPr/>
        </p:nvSpPr>
        <p:spPr bwMode="auto">
          <a:xfrm>
            <a:off x="3657600" y="6338888"/>
            <a:ext cx="457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so    -6x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+ 16x  = 0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690563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522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utoUpdateAnimBg="0"/>
      <p:bldP spid="52233" grpId="0" autoUpdateAnimBg="0"/>
      <p:bldP spid="52234" grpId="0" autoUpdateAnimBg="0"/>
      <p:bldP spid="52235" grpId="0" autoUpdateAnimBg="0"/>
      <p:bldP spid="52236" grpId="0" autoUpdateAnimBg="0"/>
      <p:bldP spid="52237" grpId="0" autoUpdateAnimBg="0"/>
      <p:bldP spid="52238" grpId="0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Freeform 42"/>
          <p:cNvSpPr>
            <a:spLocks noChangeArrowheads="1"/>
          </p:cNvSpPr>
          <p:nvPr/>
        </p:nvSpPr>
        <p:spPr bwMode="auto">
          <a:xfrm>
            <a:off x="3594100" y="6040438"/>
            <a:ext cx="3932238" cy="736600"/>
          </a:xfrm>
          <a:custGeom>
            <a:avLst/>
            <a:gdLst>
              <a:gd name="T0" fmla="*/ 0 w 3931920"/>
              <a:gd name="T1" fmla="*/ 0 h 736600"/>
              <a:gd name="T2" fmla="*/ 992520 w 3931920"/>
              <a:gd name="T3" fmla="*/ 640080 h 736600"/>
              <a:gd name="T4" fmla="*/ 1572768 w 3931920"/>
              <a:gd name="T5" fmla="*/ 579120 h 736600"/>
              <a:gd name="T6" fmla="*/ 2107201 w 3931920"/>
              <a:gd name="T7" fmla="*/ 335280 h 736600"/>
              <a:gd name="T8" fmla="*/ 2702714 w 3931920"/>
              <a:gd name="T9" fmla="*/ 228600 h 736600"/>
              <a:gd name="T10" fmla="*/ 3313512 w 3931920"/>
              <a:gd name="T11" fmla="*/ 335280 h 736600"/>
              <a:gd name="T12" fmla="*/ 3939554 w 3931920"/>
              <a:gd name="T13" fmla="*/ 655320 h 7366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931920"/>
              <a:gd name="T22" fmla="*/ 0 h 736600"/>
              <a:gd name="T23" fmla="*/ 3931920 w 3931920"/>
              <a:gd name="T24" fmla="*/ 736600 h 736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931920" h="736600">
                <a:moveTo>
                  <a:pt x="0" y="0"/>
                </a:moveTo>
                <a:cubicBezTo>
                  <a:pt x="364490" y="271780"/>
                  <a:pt x="728980" y="543560"/>
                  <a:pt x="990600" y="640080"/>
                </a:cubicBezTo>
                <a:cubicBezTo>
                  <a:pt x="1252220" y="736600"/>
                  <a:pt x="1384300" y="629920"/>
                  <a:pt x="1569720" y="579120"/>
                </a:cubicBezTo>
                <a:cubicBezTo>
                  <a:pt x="1755140" y="528320"/>
                  <a:pt x="1915160" y="393700"/>
                  <a:pt x="2103120" y="335280"/>
                </a:cubicBezTo>
                <a:cubicBezTo>
                  <a:pt x="2291080" y="276860"/>
                  <a:pt x="2496820" y="228600"/>
                  <a:pt x="2697480" y="228600"/>
                </a:cubicBezTo>
                <a:cubicBezTo>
                  <a:pt x="2898140" y="228600"/>
                  <a:pt x="3101340" y="264160"/>
                  <a:pt x="3307080" y="335280"/>
                </a:cubicBezTo>
                <a:cubicBezTo>
                  <a:pt x="3512820" y="406400"/>
                  <a:pt x="3722370" y="530860"/>
                  <a:pt x="3931920" y="655320"/>
                </a:cubicBezTo>
              </a:path>
            </a:pathLst>
          </a:cu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647825" y="1790700"/>
            <a:ext cx="457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-2x(3x - 8)  =  0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1495425" y="2243138"/>
            <a:ext cx="472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-2x = 0   or   (3x - 8) = 0</a:t>
            </a:r>
          </a:p>
        </p:txBody>
      </p:sp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1876425" y="2695575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x = 0   or   x =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71525" y="3148013"/>
            <a:ext cx="5753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x =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dirty="0">
                <a:latin typeface="+mj-lt"/>
              </a:rPr>
              <a:t>   then   y =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dirty="0">
                <a:latin typeface="+mj-lt"/>
              </a:rPr>
              <a:t>    (see part (a)  ) 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723900" y="3600450"/>
            <a:ext cx="7105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x =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latin typeface="+mj-lt"/>
              </a:rPr>
              <a:t>  then   y = -2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)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 </a:t>
            </a:r>
            <a:r>
              <a:rPr lang="en-GB" dirty="0">
                <a:latin typeface="+mj-lt"/>
              </a:rPr>
              <a:t>-4)  =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512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27</a:t>
            </a:r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500063" y="4062413"/>
            <a:ext cx="1981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2695575" y="43672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3624263" y="45974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4600575" y="4367213"/>
            <a:ext cx="45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0</a:t>
            </a:r>
          </a:p>
        </p:txBody>
      </p:sp>
      <p:sp>
        <p:nvSpPr>
          <p:cNvPr id="53270" name="Line 22"/>
          <p:cNvSpPr>
            <a:spLocks noChangeShapeType="1"/>
          </p:cNvSpPr>
          <p:nvPr/>
        </p:nvSpPr>
        <p:spPr bwMode="auto">
          <a:xfrm>
            <a:off x="5343525" y="4597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6124575" y="4367213"/>
            <a:ext cx="762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</a:p>
        </p:txBody>
      </p:sp>
      <p:sp>
        <p:nvSpPr>
          <p:cNvPr id="53272" name="Line 24"/>
          <p:cNvSpPr>
            <a:spLocks noChangeShapeType="1"/>
          </p:cNvSpPr>
          <p:nvPr/>
        </p:nvSpPr>
        <p:spPr bwMode="auto">
          <a:xfrm>
            <a:off x="7177088" y="45974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6" name="Text Box 28"/>
          <p:cNvSpPr txBox="1">
            <a:spLocks noChangeArrowheads="1"/>
          </p:cNvSpPr>
          <p:nvPr/>
        </p:nvSpPr>
        <p:spPr bwMode="auto">
          <a:xfrm>
            <a:off x="2447925" y="496728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3280" name="Text Box 32"/>
          <p:cNvSpPr txBox="1">
            <a:spLocks noChangeArrowheads="1"/>
          </p:cNvSpPr>
          <p:nvPr/>
        </p:nvSpPr>
        <p:spPr bwMode="auto">
          <a:xfrm>
            <a:off x="3471863" y="4791075"/>
            <a:ext cx="8112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3281" name="Line 33"/>
          <p:cNvSpPr>
            <a:spLocks noChangeShapeType="1"/>
          </p:cNvSpPr>
          <p:nvPr/>
        </p:nvSpPr>
        <p:spPr bwMode="auto">
          <a:xfrm>
            <a:off x="3714750" y="5753100"/>
            <a:ext cx="3048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2" name="Line 34"/>
          <p:cNvSpPr>
            <a:spLocks noChangeShapeType="1"/>
          </p:cNvSpPr>
          <p:nvPr/>
        </p:nvSpPr>
        <p:spPr bwMode="auto">
          <a:xfrm>
            <a:off x="4552950" y="61341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3" name="Line 35"/>
          <p:cNvSpPr>
            <a:spLocks noChangeShapeType="1"/>
          </p:cNvSpPr>
          <p:nvPr/>
        </p:nvSpPr>
        <p:spPr bwMode="auto">
          <a:xfrm flipV="1">
            <a:off x="5543550" y="5753100"/>
            <a:ext cx="381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4" name="Line 36"/>
          <p:cNvSpPr>
            <a:spLocks noChangeShapeType="1"/>
          </p:cNvSpPr>
          <p:nvPr/>
        </p:nvSpPr>
        <p:spPr bwMode="auto">
          <a:xfrm>
            <a:off x="6305550" y="5757863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85" name="Line 37"/>
          <p:cNvSpPr>
            <a:spLocks noChangeShapeType="1"/>
          </p:cNvSpPr>
          <p:nvPr/>
        </p:nvSpPr>
        <p:spPr bwMode="auto">
          <a:xfrm>
            <a:off x="7219950" y="5829300"/>
            <a:ext cx="533400" cy="307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2466975" y="4214813"/>
            <a:ext cx="5424488" cy="1362075"/>
            <a:chOff x="1966928" y="2971800"/>
            <a:chExt cx="5424472" cy="1362080"/>
          </a:xfrm>
        </p:grpSpPr>
        <p:grpSp>
          <p:nvGrpSpPr>
            <p:cNvPr id="101408" name="Group 27"/>
            <p:cNvGrpSpPr>
              <a:grpSpLocks/>
            </p:cNvGrpSpPr>
            <p:nvPr/>
          </p:nvGrpSpPr>
          <p:grpSpPr bwMode="auto">
            <a:xfrm>
              <a:off x="1981200" y="2971800"/>
              <a:ext cx="5410200" cy="1362080"/>
              <a:chOff x="1248" y="1872"/>
              <a:chExt cx="3408" cy="1776"/>
            </a:xfrm>
          </p:grpSpPr>
          <p:sp>
            <p:nvSpPr>
              <p:cNvPr id="101410" name="Rectangle 8"/>
              <p:cNvSpPr>
                <a:spLocks noChangeArrowheads="1"/>
              </p:cNvSpPr>
              <p:nvPr/>
            </p:nvSpPr>
            <p:spPr bwMode="auto">
              <a:xfrm>
                <a:off x="1248" y="1872"/>
                <a:ext cx="3408" cy="1776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1" name="Line 12"/>
              <p:cNvSpPr>
                <a:spLocks noChangeShapeType="1"/>
              </p:cNvSpPr>
              <p:nvPr/>
            </p:nvSpPr>
            <p:spPr bwMode="auto">
              <a:xfrm>
                <a:off x="1872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2" name="Line 13"/>
              <p:cNvSpPr>
                <a:spLocks noChangeShapeType="1"/>
              </p:cNvSpPr>
              <p:nvPr/>
            </p:nvSpPr>
            <p:spPr bwMode="auto">
              <a:xfrm>
                <a:off x="2448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3" name="Line 14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4" name="Line 15"/>
              <p:cNvSpPr>
                <a:spLocks noChangeShapeType="1"/>
              </p:cNvSpPr>
              <p:nvPr/>
            </p:nvSpPr>
            <p:spPr bwMode="auto">
              <a:xfrm>
                <a:off x="3504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415" name="Line 16"/>
              <p:cNvSpPr>
                <a:spLocks noChangeShapeType="1"/>
              </p:cNvSpPr>
              <p:nvPr/>
            </p:nvSpPr>
            <p:spPr bwMode="auto">
              <a:xfrm>
                <a:off x="4080" y="1872"/>
                <a:ext cx="0" cy="177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101409" name="Straight Connector 37"/>
            <p:cNvCxnSpPr>
              <a:cxnSpLocks noChangeShapeType="1"/>
            </p:cNvCxnSpPr>
            <p:nvPr/>
          </p:nvCxnSpPr>
          <p:spPr bwMode="auto">
            <a:xfrm flipH="1">
              <a:off x="1966928" y="3652840"/>
              <a:ext cx="541020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4752975" y="6673850"/>
            <a:ext cx="90488" cy="90488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6338888" y="6237288"/>
            <a:ext cx="90487" cy="90487"/>
          </a:xfrm>
          <a:prstGeom prst="ellipse">
            <a:avLst/>
          </a:prstGeom>
          <a:solidFill>
            <a:srgbClr val="FF0000"/>
          </a:solidFill>
          <a:ln w="28575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38" name="Text Box 32"/>
          <p:cNvSpPr txBox="1">
            <a:spLocks noChangeArrowheads="1"/>
          </p:cNvSpPr>
          <p:nvPr/>
        </p:nvSpPr>
        <p:spPr bwMode="auto">
          <a:xfrm>
            <a:off x="6992938" y="4846638"/>
            <a:ext cx="811212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-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39" name="Text Box 32"/>
          <p:cNvSpPr txBox="1">
            <a:spLocks noChangeArrowheads="1"/>
          </p:cNvSpPr>
          <p:nvPr/>
        </p:nvSpPr>
        <p:spPr bwMode="auto">
          <a:xfrm>
            <a:off x="5203825" y="4822825"/>
            <a:ext cx="8112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4400" dirty="0">
                <a:solidFill>
                  <a:srgbClr val="FFFF00"/>
                </a:solidFill>
                <a:latin typeface="+mj-lt"/>
              </a:rPr>
              <a:t>+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6062663" y="4927600"/>
            <a:ext cx="8112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1800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3600" dirty="0">
                <a:solidFill>
                  <a:srgbClr val="FFFF00"/>
                </a:solidFill>
                <a:latin typeface="+mj-lt"/>
              </a:rPr>
              <a:t>0 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45" name="Text Box 32"/>
          <p:cNvSpPr txBox="1">
            <a:spLocks noChangeArrowheads="1"/>
          </p:cNvSpPr>
          <p:nvPr/>
        </p:nvSpPr>
        <p:spPr bwMode="auto">
          <a:xfrm>
            <a:off x="4386263" y="4903788"/>
            <a:ext cx="8112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1800" dirty="0">
                <a:solidFill>
                  <a:srgbClr val="FFFF00"/>
                </a:solidFill>
                <a:latin typeface="+mj-lt"/>
              </a:rPr>
              <a:t>   </a:t>
            </a:r>
            <a:r>
              <a:rPr lang="en-GB" sz="3600" dirty="0">
                <a:solidFill>
                  <a:srgbClr val="FFFF00"/>
                </a:solidFill>
                <a:latin typeface="+mj-lt"/>
              </a:rPr>
              <a:t>0 </a:t>
            </a:r>
            <a:r>
              <a:rPr lang="en-GB" sz="18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3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3250" grpId="0" autoUpdateAnimBg="0"/>
      <p:bldP spid="53251" grpId="0" autoUpdateAnimBg="0"/>
      <p:bldP spid="53252" grpId="0" autoUpdateAnimBg="0"/>
      <p:bldP spid="53253" grpId="0" autoUpdateAnimBg="0"/>
      <p:bldP spid="53254" grpId="0" autoUpdateAnimBg="0"/>
      <p:bldP spid="53255" grpId="0" autoUpdateAnimBg="0"/>
      <p:bldP spid="53267" grpId="0" autoUpdateAnimBg="0"/>
      <p:bldP spid="53269" grpId="0" autoUpdateAnimBg="0"/>
      <p:bldP spid="53271" grpId="0" autoUpdateAnimBg="0"/>
      <p:bldP spid="53276" grpId="0" autoUpdateAnimBg="0"/>
      <p:bldP spid="53280" grpId="0" autoUpdateAnimBg="0"/>
      <p:bldP spid="53281" grpId="0" animBg="1"/>
      <p:bldP spid="53282" grpId="0" animBg="1"/>
      <p:bldP spid="53283" grpId="0" animBg="1"/>
      <p:bldP spid="53284" grpId="0" animBg="1"/>
      <p:bldP spid="53285" grpId="0" animBg="1"/>
      <p:bldP spid="40" grpId="0" animBg="1"/>
      <p:bldP spid="41" grpId="0" animBg="1"/>
      <p:bldP spid="38" grpId="0" autoUpdateAnimBg="0"/>
      <p:bldP spid="39" grpId="0" autoUpdateAnimBg="0"/>
      <p:bldP spid="42" grpId="0" autoUpdateAnimBg="0"/>
      <p:bldP spid="45" grpId="0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952500" y="4892675"/>
            <a:ext cx="3328988" cy="1701800"/>
          </a:xfrm>
          <a:custGeom>
            <a:avLst/>
            <a:gdLst>
              <a:gd name="T0" fmla="*/ 0 w 3329940"/>
              <a:gd name="T1" fmla="*/ 0 h 1701800"/>
              <a:gd name="T2" fmla="*/ 998960 w 3329940"/>
              <a:gd name="T3" fmla="*/ 1097280 h 1701800"/>
              <a:gd name="T4" fmla="*/ 1528713 w 3329940"/>
              <a:gd name="T5" fmla="*/ 960120 h 1701800"/>
              <a:gd name="T6" fmla="*/ 1876833 w 3329940"/>
              <a:gd name="T7" fmla="*/ 365760 h 1701800"/>
              <a:gd name="T8" fmla="*/ 2149273 w 3329940"/>
              <a:gd name="T9" fmla="*/ 76200 h 1701800"/>
              <a:gd name="T10" fmla="*/ 2406580 w 3329940"/>
              <a:gd name="T11" fmla="*/ 91440 h 1701800"/>
              <a:gd name="T12" fmla="*/ 2618482 w 3329940"/>
              <a:gd name="T13" fmla="*/ 335280 h 1701800"/>
              <a:gd name="T14" fmla="*/ 3208772 w 3329940"/>
              <a:gd name="T15" fmla="*/ 1508760 h 1701800"/>
              <a:gd name="T16" fmla="*/ 3208772 w 3329940"/>
              <a:gd name="T17" fmla="*/ 1493520 h 17018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3329940"/>
              <a:gd name="T28" fmla="*/ 0 h 1701800"/>
              <a:gd name="T29" fmla="*/ 3329940 w 3329940"/>
              <a:gd name="T30" fmla="*/ 1701800 h 170180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3329940" h="1701800">
                <a:moveTo>
                  <a:pt x="0" y="0"/>
                </a:moveTo>
                <a:cubicBezTo>
                  <a:pt x="374650" y="468630"/>
                  <a:pt x="749300" y="937260"/>
                  <a:pt x="1005840" y="1097280"/>
                </a:cubicBezTo>
                <a:cubicBezTo>
                  <a:pt x="1262380" y="1257300"/>
                  <a:pt x="1391920" y="1082040"/>
                  <a:pt x="1539240" y="960120"/>
                </a:cubicBezTo>
                <a:cubicBezTo>
                  <a:pt x="1686560" y="838200"/>
                  <a:pt x="1785620" y="513080"/>
                  <a:pt x="1889760" y="365760"/>
                </a:cubicBezTo>
                <a:cubicBezTo>
                  <a:pt x="1993900" y="218440"/>
                  <a:pt x="2075180" y="121920"/>
                  <a:pt x="2164080" y="76200"/>
                </a:cubicBezTo>
                <a:cubicBezTo>
                  <a:pt x="2252980" y="30480"/>
                  <a:pt x="2344420" y="48260"/>
                  <a:pt x="2423160" y="91440"/>
                </a:cubicBezTo>
                <a:cubicBezTo>
                  <a:pt x="2501900" y="134620"/>
                  <a:pt x="2501900" y="99060"/>
                  <a:pt x="2636520" y="335280"/>
                </a:cubicBezTo>
                <a:cubicBezTo>
                  <a:pt x="2771140" y="571500"/>
                  <a:pt x="3131820" y="1315720"/>
                  <a:pt x="3230880" y="1508760"/>
                </a:cubicBezTo>
                <a:cubicBezTo>
                  <a:pt x="3329940" y="1701800"/>
                  <a:pt x="3280410" y="1597660"/>
                  <a:pt x="3230880" y="1493520"/>
                </a:cubicBezTo>
              </a:path>
            </a:pathLst>
          </a:custGeom>
          <a:noFill/>
          <a:ln w="3810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3162300" y="487680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4274" name="Text Box 2"/>
          <p:cNvSpPr txBox="1">
            <a:spLocks noChangeArrowheads="1"/>
          </p:cNvSpPr>
          <p:nvPr/>
        </p:nvSpPr>
        <p:spPr bwMode="auto">
          <a:xfrm>
            <a:off x="742950" y="1890713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557213" y="251460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728663" y="2887663"/>
            <a:ext cx="2667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  y = -2x</a:t>
            </a:r>
            <a:r>
              <a:rPr lang="en-GB" baseline="30000" dirty="0">
                <a:latin typeface="+mj-lt"/>
              </a:rPr>
              <a:t>3</a:t>
            </a:r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3862388" y="2790825"/>
            <a:ext cx="4953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+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r>
              <a:rPr lang="en-GB" dirty="0">
                <a:latin typeface="+mj-lt"/>
              </a:rPr>
              <a:t>     then     y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 </a:t>
            </a:r>
            <a:r>
              <a:rPr lang="en-GB" sz="3200" dirty="0">
                <a:latin typeface="+mj-lt"/>
              </a:rPr>
              <a:t>-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endParaRPr lang="en-GB" dirty="0">
              <a:latin typeface="+mj-lt"/>
              <a:sym typeface="Symbol" pitchFamily="18" charset="2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3544888" y="33528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as     x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</a:t>
            </a:r>
            <a:r>
              <a:rPr lang="en-GB" sz="3200" dirty="0">
                <a:latin typeface="+mj-lt"/>
              </a:rPr>
              <a:t>-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r>
              <a:rPr lang="en-GB" dirty="0">
                <a:latin typeface="+mj-lt"/>
              </a:rPr>
              <a:t>      then     y </a:t>
            </a:r>
            <a:r>
              <a:rPr lang="en-GB" dirty="0">
                <a:latin typeface="+mj-lt"/>
                <a:sym typeface="Symbol" pitchFamily="18" charset="2"/>
              </a:rPr>
              <a:t></a:t>
            </a:r>
            <a:r>
              <a:rPr lang="en-GB" dirty="0">
                <a:latin typeface="+mj-lt"/>
              </a:rPr>
              <a:t>  </a:t>
            </a:r>
            <a:r>
              <a:rPr lang="en-GB" sz="3200" dirty="0">
                <a:latin typeface="+mj-lt"/>
              </a:rPr>
              <a:t>+</a:t>
            </a:r>
            <a:r>
              <a:rPr lang="en-GB" sz="3200" dirty="0">
                <a:latin typeface="+mj-lt"/>
                <a:sym typeface="Symbol" pitchFamily="18" charset="2"/>
              </a:rPr>
              <a:t></a:t>
            </a:r>
            <a:endParaRPr lang="en-GB" dirty="0">
              <a:latin typeface="+mj-lt"/>
            </a:endParaRPr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809625" y="4052888"/>
            <a:ext cx="13192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</a:t>
            </a:r>
          </a:p>
        </p:txBody>
      </p:sp>
      <p:sp>
        <p:nvSpPr>
          <p:cNvPr id="102410" name="Line 8"/>
          <p:cNvSpPr>
            <a:spLocks noChangeShapeType="1"/>
          </p:cNvSpPr>
          <p:nvPr/>
        </p:nvSpPr>
        <p:spPr bwMode="auto">
          <a:xfrm>
            <a:off x="1058863" y="6049963"/>
            <a:ext cx="4724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411" name="Text Box 9"/>
          <p:cNvSpPr txBox="1">
            <a:spLocks noChangeArrowheads="1"/>
          </p:cNvSpPr>
          <p:nvPr/>
        </p:nvSpPr>
        <p:spPr bwMode="auto">
          <a:xfrm>
            <a:off x="5514975" y="5895975"/>
            <a:ext cx="685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X</a:t>
            </a:r>
          </a:p>
        </p:txBody>
      </p:sp>
      <p:sp>
        <p:nvSpPr>
          <p:cNvPr id="102412" name="Line 10"/>
          <p:cNvSpPr>
            <a:spLocks noChangeShapeType="1"/>
          </p:cNvSpPr>
          <p:nvPr/>
        </p:nvSpPr>
        <p:spPr bwMode="auto">
          <a:xfrm flipV="1">
            <a:off x="2179638" y="3797300"/>
            <a:ext cx="44450" cy="26955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4572000" y="63246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-2x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(x – 4)</a:t>
            </a: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2106613" y="59483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916363" y="594836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>
          <a:xfrm>
            <a:off x="690563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95900" y="4152900"/>
            <a:ext cx="35321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x – axis at 0 and 4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7435850" y="41576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8326438" y="41529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4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5391150" y="4967288"/>
            <a:ext cx="35956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TP’s at (</a:t>
            </a:r>
            <a:r>
              <a:rPr lang="en-GB" baseline="30000" dirty="0">
                <a:latin typeface="+mj-lt"/>
              </a:rPr>
              <a:t>8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, </a:t>
            </a:r>
            <a:r>
              <a:rPr lang="en-GB" baseline="30000" dirty="0">
                <a:latin typeface="+mj-lt"/>
              </a:rPr>
              <a:t>512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27</a:t>
            </a:r>
            <a:r>
              <a:rPr lang="en-GB" dirty="0">
                <a:latin typeface="+mj-lt"/>
              </a:rPr>
              <a:t>) 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045325" y="4967288"/>
            <a:ext cx="1900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8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, 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512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>
                <a:solidFill>
                  <a:srgbClr val="FFFF00"/>
                </a:solidFill>
                <a:latin typeface="+mj-lt"/>
              </a:rPr>
              <a:t>27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)</a:t>
            </a:r>
          </a:p>
        </p:txBody>
      </p:sp>
      <p:sp>
        <p:nvSpPr>
          <p:cNvPr id="102422" name="Text Box 9"/>
          <p:cNvSpPr txBox="1">
            <a:spLocks noChangeArrowheads="1"/>
          </p:cNvSpPr>
          <p:nvPr/>
        </p:nvSpPr>
        <p:spPr bwMode="auto">
          <a:xfrm>
            <a:off x="1624013" y="3600450"/>
            <a:ext cx="685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81481E-6 L -0.63611 0.2671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06" y="1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-0.52274 0.26782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146" y="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3.7037E-7 L -0.53178 -0.07407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97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0" grpId="0" animBg="1"/>
      <p:bldP spid="54275" grpId="0" autoUpdateAnimBg="0"/>
      <p:bldP spid="54276" grpId="0" autoUpdateAnimBg="0"/>
      <p:bldP spid="54277" grpId="0" autoUpdateAnimBg="0"/>
      <p:bldP spid="54278" grpId="0" autoUpdateAnimBg="0"/>
      <p:bldP spid="54279" grpId="0" autoUpdateAnimBg="0"/>
      <p:bldP spid="21" grpId="0" animBg="1"/>
      <p:bldP spid="25" grpId="0" animBg="1"/>
      <p:bldP spid="23" grpId="0"/>
      <p:bldP spid="27" grpId="0"/>
      <p:bldP spid="27" grpId="1"/>
      <p:bldP spid="28" grpId="0"/>
      <p:bldP spid="28" grpId="1"/>
      <p:bldP spid="32" grpId="0"/>
      <p:bldP spid="34" grpId="0"/>
      <p:bldP spid="34" grpId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914400" y="1914525"/>
            <a:ext cx="19383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33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671763" y="1914525"/>
            <a:ext cx="5976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 the graph of     y = 8 + 2x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x</a:t>
            </a:r>
            <a:r>
              <a:rPr lang="en-GB" baseline="30000" dirty="0">
                <a:latin typeface="+mj-lt"/>
              </a:rPr>
              <a:t>4</a:t>
            </a:r>
            <a:endParaRPr lang="en-GB" dirty="0">
              <a:latin typeface="+mj-lt"/>
            </a:endParaRP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457200" y="2611438"/>
            <a:ext cx="1981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(a) Axes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214688" y="2695575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x = 0  then   y = 8    (0,8)</a:t>
            </a:r>
          </a:p>
        </p:txBody>
      </p:sp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038350" y="3067050"/>
            <a:ext cx="533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If   y = 0  then   8 + 2x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x</a:t>
            </a:r>
            <a:r>
              <a:rPr lang="en-GB" baseline="30000" dirty="0">
                <a:latin typeface="+mj-lt"/>
              </a:rPr>
              <a:t>4</a:t>
            </a:r>
            <a:r>
              <a:rPr lang="en-GB" dirty="0">
                <a:latin typeface="+mj-lt"/>
              </a:rPr>
              <a:t> = 0</a:t>
            </a: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609600" y="5572125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2" name="Text Box 8"/>
          <p:cNvSpPr txBox="1">
            <a:spLocks noChangeArrowheads="1"/>
          </p:cNvSpPr>
          <p:nvPr/>
        </p:nvSpPr>
        <p:spPr bwMode="auto">
          <a:xfrm>
            <a:off x="1066800" y="6405563"/>
            <a:ext cx="7239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Graph cuts axes at   (0,8) ,  (-2,0)  and  (2,0)</a:t>
            </a:r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3409950" y="3438525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Let  u =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  so    u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x</a:t>
            </a:r>
            <a:r>
              <a:rPr lang="en-GB" baseline="30000" dirty="0">
                <a:latin typeface="+mj-lt"/>
              </a:rPr>
              <a:t>4</a:t>
            </a:r>
            <a:endParaRPr lang="en-GB" dirty="0">
              <a:latin typeface="+mj-lt"/>
            </a:endParaRP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381000" y="5724525"/>
            <a:ext cx="1676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1800225" y="4048125"/>
            <a:ext cx="548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Equation is now   8 + 2u - u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0 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3095625" y="4500563"/>
            <a:ext cx="419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(4 - u)(2 + u) = 0</a:t>
            </a:r>
          </a:p>
        </p:txBody>
      </p:sp>
      <p:sp>
        <p:nvSpPr>
          <p:cNvPr id="52241" name="Text Box 17"/>
          <p:cNvSpPr txBox="1">
            <a:spLocks noChangeArrowheads="1"/>
          </p:cNvSpPr>
          <p:nvPr/>
        </p:nvSpPr>
        <p:spPr bwMode="auto">
          <a:xfrm>
            <a:off x="3552825" y="4953000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(4 -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)(2 +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  = 0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409825" y="5405438"/>
            <a:ext cx="487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or    (2 + x) (2 - x)(2 + 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)  =  0</a:t>
            </a:r>
          </a:p>
        </p:txBody>
      </p:sp>
      <p:sp>
        <p:nvSpPr>
          <p:cNvPr id="52243" name="Text Box 19"/>
          <p:cNvSpPr txBox="1">
            <a:spLocks noChangeArrowheads="1"/>
          </p:cNvSpPr>
          <p:nvPr/>
        </p:nvSpPr>
        <p:spPr bwMode="auto">
          <a:xfrm>
            <a:off x="1609725" y="5857875"/>
            <a:ext cx="640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x = -2  or  x = 2  but 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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-2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00075" y="56673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2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utoUpdateAnimBg="0"/>
      <p:bldP spid="52229" grpId="0" autoUpdateAnimBg="0"/>
      <p:bldP spid="52230" grpId="0" autoUpdateAnimBg="0"/>
      <p:bldP spid="52231" grpId="0" autoUpdateAnimBg="0"/>
      <p:bldP spid="52232" grpId="0" autoUpdateAnimBg="0"/>
      <p:bldP spid="52233" grpId="0" autoUpdateAnimBg="0"/>
      <p:bldP spid="52234" grpId="0" autoUpdateAnimBg="0"/>
      <p:bldP spid="52239" grpId="0" autoUpdateAnimBg="0"/>
      <p:bldP spid="52240" grpId="0" autoUpdateAnimBg="0"/>
      <p:bldP spid="52241" grpId="0" autoUpdateAnimBg="0"/>
      <p:bldP spid="52242" grpId="0" autoUpdateAnimBg="0"/>
      <p:bldP spid="52243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661988" y="188595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(b)  SPs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252788" y="1881188"/>
            <a:ext cx="5029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occur  where   </a:t>
            </a: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=  0</a:t>
            </a: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971800" y="2492375"/>
            <a:ext cx="3048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So  4x - 4x</a:t>
            </a:r>
            <a:r>
              <a:rPr lang="en-GB" baseline="30000" dirty="0">
                <a:latin typeface="+mj-lt"/>
              </a:rPr>
              <a:t>3  </a:t>
            </a:r>
            <a:r>
              <a:rPr lang="en-GB" dirty="0">
                <a:latin typeface="+mj-lt"/>
              </a:rPr>
              <a:t>= 0</a:t>
            </a:r>
          </a:p>
        </p:txBody>
      </p:sp>
      <p:sp>
        <p:nvSpPr>
          <p:cNvPr id="55301" name="Text Box 5"/>
          <p:cNvSpPr txBox="1">
            <a:spLocks noChangeArrowheads="1"/>
          </p:cNvSpPr>
          <p:nvPr/>
        </p:nvSpPr>
        <p:spPr bwMode="auto">
          <a:xfrm>
            <a:off x="2133600" y="2922588"/>
            <a:ext cx="3886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  4x(1 - 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 = 0</a:t>
            </a:r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990600" y="3352800"/>
            <a:ext cx="5029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 4x(1 - x)(1 + x) = 0</a:t>
            </a: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990600" y="3781425"/>
            <a:ext cx="5029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 x = 0  or  x =1  or  x = -1</a:t>
            </a:r>
          </a:p>
        </p:txBody>
      </p: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668338" y="4514850"/>
            <a:ext cx="5499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>
                <a:latin typeface="+mj-lt"/>
              </a:rPr>
              <a:t> Using   y = 8 + 2x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x</a:t>
            </a:r>
            <a:r>
              <a:rPr lang="en-GB" baseline="30000">
                <a:latin typeface="+mj-lt"/>
              </a:rPr>
              <a:t>4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38113" y="4967288"/>
            <a:ext cx="6029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0  then  y = 8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915988" y="5419725"/>
            <a:ext cx="6280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-1  then  y = 8 + 2 - 1 = 9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(-1,9)       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771525" y="5872163"/>
            <a:ext cx="6353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latin typeface="+mj-lt"/>
              </a:rPr>
              <a:t>when  x = 1   then  y = 8 + 2 - 1 = 9 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(1,9)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00063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5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utoUpdateAnimBg="0"/>
      <p:bldP spid="55302" grpId="0" autoUpdateAnimBg="0"/>
      <p:bldP spid="55303" grpId="0" autoUpdateAnimBg="0"/>
      <p:bldP spid="55304" grpId="0" autoUpdateAnimBg="0"/>
      <p:bldP spid="55305" grpId="0" autoUpdateAnimBg="0"/>
      <p:bldP spid="55306" grpId="0" autoUpdateAnimBg="0"/>
      <p:bldP spid="55308" grpId="0" autoUpdateAnimBg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36"/>
          <p:cNvSpPr>
            <a:spLocks noChangeArrowheads="1"/>
          </p:cNvSpPr>
          <p:nvPr/>
        </p:nvSpPr>
        <p:spPr bwMode="auto">
          <a:xfrm>
            <a:off x="3382963" y="4924425"/>
            <a:ext cx="4297362" cy="727075"/>
          </a:xfrm>
          <a:custGeom>
            <a:avLst/>
            <a:gdLst>
              <a:gd name="T0" fmla="*/ 0 w 4297680"/>
              <a:gd name="T1" fmla="*/ 681582 h 726440"/>
              <a:gd name="T2" fmla="*/ 578131 w 4297680"/>
              <a:gd name="T3" fmla="*/ 121803 h 726440"/>
              <a:gd name="T4" fmla="*/ 928053 w 4297680"/>
              <a:gd name="T5" fmla="*/ 59606 h 726440"/>
              <a:gd name="T6" fmla="*/ 1536618 w 4297680"/>
              <a:gd name="T7" fmla="*/ 479438 h 726440"/>
              <a:gd name="T8" fmla="*/ 2251658 w 4297680"/>
              <a:gd name="T9" fmla="*/ 712679 h 726440"/>
              <a:gd name="T10" fmla="*/ 2951503 w 4297680"/>
              <a:gd name="T11" fmla="*/ 308395 h 726440"/>
              <a:gd name="T12" fmla="*/ 3483986 w 4297680"/>
              <a:gd name="T13" fmla="*/ 28511 h 726440"/>
              <a:gd name="T14" fmla="*/ 3818708 w 4297680"/>
              <a:gd name="T15" fmla="*/ 215100 h 726440"/>
              <a:gd name="T16" fmla="*/ 4290326 w 4297680"/>
              <a:gd name="T17" fmla="*/ 728228 h 72644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297680"/>
              <a:gd name="T28" fmla="*/ 0 h 726440"/>
              <a:gd name="T29" fmla="*/ 4297680 w 4297680"/>
              <a:gd name="T30" fmla="*/ 726440 h 726440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297680" h="726440">
                <a:moveTo>
                  <a:pt x="0" y="668020"/>
                </a:moveTo>
                <a:cubicBezTo>
                  <a:pt x="212090" y="444500"/>
                  <a:pt x="424180" y="220980"/>
                  <a:pt x="579120" y="119380"/>
                </a:cubicBezTo>
                <a:cubicBezTo>
                  <a:pt x="734060" y="17780"/>
                  <a:pt x="769620" y="0"/>
                  <a:pt x="929640" y="58420"/>
                </a:cubicBezTo>
                <a:cubicBezTo>
                  <a:pt x="1089660" y="116840"/>
                  <a:pt x="1318260" y="363220"/>
                  <a:pt x="1539240" y="469900"/>
                </a:cubicBezTo>
                <a:cubicBezTo>
                  <a:pt x="1760220" y="576580"/>
                  <a:pt x="2019300" y="726440"/>
                  <a:pt x="2255520" y="698500"/>
                </a:cubicBezTo>
                <a:cubicBezTo>
                  <a:pt x="2491740" y="670560"/>
                  <a:pt x="2750820" y="414020"/>
                  <a:pt x="2956560" y="302260"/>
                </a:cubicBezTo>
                <a:cubicBezTo>
                  <a:pt x="3162300" y="190500"/>
                  <a:pt x="3345180" y="43180"/>
                  <a:pt x="3489960" y="27940"/>
                </a:cubicBezTo>
                <a:cubicBezTo>
                  <a:pt x="3634740" y="12700"/>
                  <a:pt x="3690620" y="96520"/>
                  <a:pt x="3825240" y="210820"/>
                </a:cubicBezTo>
                <a:cubicBezTo>
                  <a:pt x="3959860" y="325120"/>
                  <a:pt x="4128770" y="519430"/>
                  <a:pt x="4297680" y="71374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322" name="Text Box 2"/>
          <p:cNvSpPr txBox="1">
            <a:spLocks noChangeArrowheads="1"/>
          </p:cNvSpPr>
          <p:nvPr/>
        </p:nvSpPr>
        <p:spPr bwMode="auto">
          <a:xfrm>
            <a:off x="657225" y="2251075"/>
            <a:ext cx="1562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nature</a:t>
            </a:r>
          </a:p>
        </p:txBody>
      </p:sp>
      <p:grpSp>
        <p:nvGrpSpPr>
          <p:cNvPr id="105476" name="Group 15"/>
          <p:cNvGrpSpPr>
            <a:grpSpLocks/>
          </p:cNvGrpSpPr>
          <p:nvPr/>
        </p:nvGrpSpPr>
        <p:grpSpPr bwMode="auto">
          <a:xfrm>
            <a:off x="2066925" y="2355850"/>
            <a:ext cx="5943600" cy="1524000"/>
            <a:chOff x="1056" y="1104"/>
            <a:chExt cx="3744" cy="2016"/>
          </a:xfrm>
        </p:grpSpPr>
        <p:sp>
          <p:nvSpPr>
            <p:cNvPr id="105507" name="Rectangle 3"/>
            <p:cNvSpPr>
              <a:spLocks noChangeArrowheads="1"/>
            </p:cNvSpPr>
            <p:nvPr/>
          </p:nvSpPr>
          <p:spPr bwMode="auto">
            <a:xfrm>
              <a:off x="1056" y="1104"/>
              <a:ext cx="3744" cy="2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5508" name="Line 4"/>
            <p:cNvSpPr>
              <a:spLocks noChangeShapeType="1"/>
            </p:cNvSpPr>
            <p:nvPr/>
          </p:nvSpPr>
          <p:spPr bwMode="auto">
            <a:xfrm>
              <a:off x="1056" y="2162"/>
              <a:ext cx="37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05509" name="Line 8"/>
            <p:cNvSpPr>
              <a:spLocks noChangeShapeType="1"/>
            </p:cNvSpPr>
            <p:nvPr/>
          </p:nvSpPr>
          <p:spPr bwMode="auto">
            <a:xfrm>
              <a:off x="1728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0" name="Line 9"/>
            <p:cNvSpPr>
              <a:spLocks noChangeShapeType="1"/>
            </p:cNvSpPr>
            <p:nvPr/>
          </p:nvSpPr>
          <p:spPr bwMode="auto">
            <a:xfrm>
              <a:off x="2160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1" name="Line 10"/>
            <p:cNvSpPr>
              <a:spLocks noChangeShapeType="1"/>
            </p:cNvSpPr>
            <p:nvPr/>
          </p:nvSpPr>
          <p:spPr bwMode="auto">
            <a:xfrm>
              <a:off x="2592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2" name="Line 11"/>
            <p:cNvSpPr>
              <a:spLocks noChangeShapeType="1"/>
            </p:cNvSpPr>
            <p:nvPr/>
          </p:nvSpPr>
          <p:spPr bwMode="auto">
            <a:xfrm>
              <a:off x="3024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3" name="Line 12"/>
            <p:cNvSpPr>
              <a:spLocks noChangeShapeType="1"/>
            </p:cNvSpPr>
            <p:nvPr/>
          </p:nvSpPr>
          <p:spPr bwMode="auto">
            <a:xfrm>
              <a:off x="3456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4" name="Line 13"/>
            <p:cNvSpPr>
              <a:spLocks noChangeShapeType="1"/>
            </p:cNvSpPr>
            <p:nvPr/>
          </p:nvSpPr>
          <p:spPr bwMode="auto">
            <a:xfrm>
              <a:off x="3888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515" name="Line 14"/>
            <p:cNvSpPr>
              <a:spLocks noChangeShapeType="1"/>
            </p:cNvSpPr>
            <p:nvPr/>
          </p:nvSpPr>
          <p:spPr bwMode="auto">
            <a:xfrm>
              <a:off x="4320" y="1104"/>
              <a:ext cx="0" cy="201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2509838" y="2513013"/>
            <a:ext cx="38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>
            <a:off x="3271838" y="2744788"/>
            <a:ext cx="457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38" name="Text Box 18"/>
          <p:cNvSpPr txBox="1">
            <a:spLocks noChangeArrowheads="1"/>
          </p:cNvSpPr>
          <p:nvPr/>
        </p:nvSpPr>
        <p:spPr bwMode="auto">
          <a:xfrm>
            <a:off x="3848100" y="2513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-1</a:t>
            </a:r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4567238" y="27447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5283200" y="2513013"/>
            <a:ext cx="533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0</a:t>
            </a:r>
          </a:p>
        </p:txBody>
      </p:sp>
      <p:sp>
        <p:nvSpPr>
          <p:cNvPr id="56341" name="Line 21"/>
          <p:cNvSpPr>
            <a:spLocks noChangeShapeType="1"/>
          </p:cNvSpPr>
          <p:nvPr/>
        </p:nvSpPr>
        <p:spPr bwMode="auto">
          <a:xfrm>
            <a:off x="5938838" y="2744788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2" name="Text Box 22"/>
          <p:cNvSpPr txBox="1">
            <a:spLocks noChangeArrowheads="1"/>
          </p:cNvSpPr>
          <p:nvPr/>
        </p:nvSpPr>
        <p:spPr bwMode="auto">
          <a:xfrm>
            <a:off x="6532563" y="251301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1</a:t>
            </a:r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>
            <a:off x="7310438" y="274478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6347" name="Text Box 27"/>
          <p:cNvSpPr txBox="1">
            <a:spLocks noChangeArrowheads="1"/>
          </p:cNvSpPr>
          <p:nvPr/>
        </p:nvSpPr>
        <p:spPr bwMode="auto">
          <a:xfrm>
            <a:off x="2057400" y="32273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 dirty="0" err="1">
                <a:solidFill>
                  <a:srgbClr val="FFFF00"/>
                </a:solidFill>
                <a:latin typeface="+mj-lt"/>
              </a:rPr>
              <a:t>dy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baseline="-25000" dirty="0" err="1">
                <a:solidFill>
                  <a:srgbClr val="FFFF00"/>
                </a:solidFill>
                <a:latin typeface="+mj-lt"/>
              </a:rPr>
              <a:t>dx</a:t>
            </a:r>
            <a:endParaRPr lang="en-GB" baseline="-250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6352" name="Text Box 32"/>
          <p:cNvSpPr txBox="1">
            <a:spLocks noChangeArrowheads="1"/>
          </p:cNvSpPr>
          <p:nvPr/>
        </p:nvSpPr>
        <p:spPr bwMode="auto">
          <a:xfrm>
            <a:off x="3205163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3124200" y="4056063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>
            <a:off x="3962400" y="4060825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55" name="Line 35"/>
          <p:cNvSpPr>
            <a:spLocks noChangeShapeType="1"/>
          </p:cNvSpPr>
          <p:nvPr/>
        </p:nvSpPr>
        <p:spPr bwMode="auto">
          <a:xfrm>
            <a:off x="4648200" y="4122738"/>
            <a:ext cx="5334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7" name="Line 37"/>
          <p:cNvSpPr>
            <a:spLocks noChangeShapeType="1"/>
          </p:cNvSpPr>
          <p:nvPr/>
        </p:nvSpPr>
        <p:spPr bwMode="auto">
          <a:xfrm>
            <a:off x="5319713" y="4579938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58" name="Line 38"/>
          <p:cNvSpPr>
            <a:spLocks noChangeShapeType="1"/>
          </p:cNvSpPr>
          <p:nvPr/>
        </p:nvSpPr>
        <p:spPr bwMode="auto">
          <a:xfrm flipV="1">
            <a:off x="6019800" y="4056063"/>
            <a:ext cx="533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59" name="Line 39"/>
          <p:cNvSpPr>
            <a:spLocks noChangeShapeType="1"/>
          </p:cNvSpPr>
          <p:nvPr/>
        </p:nvSpPr>
        <p:spPr bwMode="auto">
          <a:xfrm>
            <a:off x="6629400" y="4060825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6360" name="Line 40"/>
          <p:cNvSpPr>
            <a:spLocks noChangeShapeType="1"/>
          </p:cNvSpPr>
          <p:nvPr/>
        </p:nvSpPr>
        <p:spPr bwMode="auto">
          <a:xfrm>
            <a:off x="7467600" y="4146550"/>
            <a:ext cx="6096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6362" name="Text Box 42"/>
          <p:cNvSpPr txBox="1">
            <a:spLocks noChangeArrowheads="1"/>
          </p:cNvSpPr>
          <p:nvPr/>
        </p:nvSpPr>
        <p:spPr bwMode="auto">
          <a:xfrm>
            <a:off x="533400" y="6019800"/>
            <a:ext cx="861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 (0,8)  is a min TP while (-1,9) &amp; (1,9) are max TPs .</a:t>
            </a:r>
          </a:p>
        </p:txBody>
      </p:sp>
      <p:sp>
        <p:nvSpPr>
          <p:cNvPr id="68631" name="Oval 41"/>
          <p:cNvSpPr>
            <a:spLocks noChangeArrowheads="1"/>
          </p:cNvSpPr>
          <p:nvPr/>
        </p:nvSpPr>
        <p:spPr bwMode="auto">
          <a:xfrm>
            <a:off x="4075113" y="48466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2" name="Oval 42"/>
          <p:cNvSpPr>
            <a:spLocks noChangeArrowheads="1"/>
          </p:cNvSpPr>
          <p:nvPr/>
        </p:nvSpPr>
        <p:spPr bwMode="auto">
          <a:xfrm>
            <a:off x="5476875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8633" name="Oval 43"/>
          <p:cNvSpPr>
            <a:spLocks noChangeArrowheads="1"/>
          </p:cNvSpPr>
          <p:nvPr/>
        </p:nvSpPr>
        <p:spPr bwMode="auto">
          <a:xfrm>
            <a:off x="6818313" y="4846638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" name="Rectangle 2"/>
          <p:cNvSpPr txBox="1">
            <a:spLocks noChangeArrowheads="1"/>
          </p:cNvSpPr>
          <p:nvPr/>
        </p:nvSpPr>
        <p:spPr>
          <a:xfrm>
            <a:off x="509588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41" name="Text Box 32"/>
          <p:cNvSpPr txBox="1">
            <a:spLocks noChangeArrowheads="1"/>
          </p:cNvSpPr>
          <p:nvPr/>
        </p:nvSpPr>
        <p:spPr bwMode="auto">
          <a:xfrm>
            <a:off x="5972175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4592638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43" name="Text Box 32"/>
          <p:cNvSpPr txBox="1">
            <a:spLocks noChangeArrowheads="1"/>
          </p:cNvSpPr>
          <p:nvPr/>
        </p:nvSpPr>
        <p:spPr bwMode="auto">
          <a:xfrm>
            <a:off x="7343775" y="3114675"/>
            <a:ext cx="5969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44" name="Text Box 32"/>
          <p:cNvSpPr txBox="1">
            <a:spLocks noChangeArrowheads="1"/>
          </p:cNvSpPr>
          <p:nvPr/>
        </p:nvSpPr>
        <p:spPr bwMode="auto">
          <a:xfrm>
            <a:off x="5233988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46" name="Text Box 32"/>
          <p:cNvSpPr txBox="1">
            <a:spLocks noChangeArrowheads="1"/>
          </p:cNvSpPr>
          <p:nvPr/>
        </p:nvSpPr>
        <p:spPr bwMode="auto">
          <a:xfrm>
            <a:off x="6605588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  <p:sp>
        <p:nvSpPr>
          <p:cNvPr id="47" name="Text Box 32"/>
          <p:cNvSpPr txBox="1">
            <a:spLocks noChangeArrowheads="1"/>
          </p:cNvSpPr>
          <p:nvPr/>
        </p:nvSpPr>
        <p:spPr bwMode="auto">
          <a:xfrm>
            <a:off x="3878263" y="3176588"/>
            <a:ext cx="596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6347" grpId="0" autoUpdateAnimBg="0"/>
      <p:bldP spid="56352" grpId="0" autoUpdateAnimBg="0"/>
      <p:bldP spid="56353" grpId="0" animBg="1"/>
      <p:bldP spid="56354" grpId="0" animBg="1"/>
      <p:bldP spid="56355" grpId="0" animBg="1"/>
      <p:bldP spid="56357" grpId="0" animBg="1"/>
      <p:bldP spid="56358" grpId="0" animBg="1"/>
      <p:bldP spid="56359" grpId="0" animBg="1"/>
      <p:bldP spid="56360" grpId="0" animBg="1"/>
      <p:bldP spid="56362" grpId="0" autoUpdateAnimBg="0"/>
      <p:bldP spid="68631" grpId="0" animBg="1"/>
      <p:bldP spid="68632" grpId="0" animBg="1"/>
      <p:bldP spid="68633" grpId="0" animBg="1"/>
      <p:bldP spid="41" grpId="0" autoUpdateAnimBg="0"/>
      <p:bldP spid="42" grpId="0" autoUpdateAnimBg="0"/>
      <p:bldP spid="43" grpId="0" autoUpdateAnimBg="0"/>
      <p:bldP spid="44" grpId="0" autoUpdateAnimBg="0"/>
      <p:bldP spid="46" grpId="0" autoUpdateAnimBg="0"/>
      <p:bldP spid="4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173163" y="1798638"/>
            <a:ext cx="7116762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The gradient is not exactly the same but is</a:t>
            </a:r>
          </a:p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 quite close to the actual value    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808038" y="2590800"/>
            <a:ext cx="830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We can improve the approximation by making the value of </a:t>
            </a:r>
            <a:r>
              <a:rPr lang="en-GB" sz="2000" dirty="0">
                <a:latin typeface="+mj-lt"/>
              </a:rPr>
              <a:t>h</a:t>
            </a:r>
            <a:r>
              <a:rPr lang="en-GB" sz="2000" dirty="0">
                <a:solidFill>
                  <a:srgbClr val="FFFF00"/>
                </a:solidFill>
                <a:latin typeface="+mj-lt"/>
              </a:rPr>
              <a:t> smaller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173163" y="3032125"/>
            <a:ext cx="754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FFFF00"/>
                </a:solidFill>
                <a:latin typeface="+mj-lt"/>
              </a:rPr>
              <a:t>This means the two points are closer together.</a:t>
            </a:r>
          </a:p>
        </p:txBody>
      </p:sp>
      <p:pic>
        <p:nvPicPr>
          <p:cNvPr id="8200" name="Picture 8"/>
          <p:cNvPicPr>
            <a:picLocks noChangeArrowheads="1"/>
          </p:cNvPicPr>
          <p:nvPr/>
        </p:nvPicPr>
        <p:blipFill>
          <a:blip r:embed="rId2"/>
          <a:srcRect l="11850" t="12292" r="29623" b="35854"/>
          <a:stretch>
            <a:fillRect/>
          </a:stretch>
        </p:blipFill>
        <p:spPr bwMode="auto">
          <a:xfrm>
            <a:off x="1020763" y="3535363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535363" y="5592763"/>
            <a:ext cx="4572000" cy="1066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916363" y="5592763"/>
            <a:ext cx="1524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333300"/>
                </a:solidFill>
                <a:latin typeface="+mj-lt"/>
              </a:rPr>
              <a:t>  (x, f(x))</a:t>
            </a:r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V="1">
            <a:off x="4906963" y="4906963"/>
            <a:ext cx="2362200" cy="1447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solidFill>
                <a:srgbClr val="333300"/>
              </a:solidFill>
              <a:latin typeface="+mj-lt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735763" y="4297363"/>
            <a:ext cx="2362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((</a:t>
            </a:r>
            <a:r>
              <a:rPr lang="en-GB" dirty="0" err="1">
                <a:solidFill>
                  <a:srgbClr val="3333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333300"/>
                </a:solidFill>
                <a:latin typeface="+mj-lt"/>
              </a:rPr>
              <a:t>), f(</a:t>
            </a:r>
            <a:r>
              <a:rPr lang="en-GB" dirty="0" err="1">
                <a:solidFill>
                  <a:srgbClr val="3333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333300"/>
                </a:solidFill>
                <a:latin typeface="+mj-lt"/>
              </a:rPr>
              <a:t>))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446838" y="5959475"/>
            <a:ext cx="2514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True gradient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3840163" y="4830763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333300"/>
                </a:solidFill>
                <a:latin typeface="+mj-lt"/>
              </a:rPr>
              <a:t>Approx gradient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1981200" y="566738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196138" y="4786313"/>
            <a:ext cx="180975" cy="179387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843463" y="623570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8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autoUpdateAnimBg="0"/>
      <p:bldP spid="8198" grpId="0" autoUpdateAnimBg="0"/>
      <p:bldP spid="8199" grpId="0" autoUpdateAnimBg="0"/>
      <p:bldP spid="8201" grpId="0" animBg="1"/>
      <p:bldP spid="8202" grpId="0" autoUpdateAnimBg="0"/>
      <p:bldP spid="8204" grpId="0" autoUpdateAnimBg="0"/>
      <p:bldP spid="8205" grpId="0" autoUpdateAnimBg="0"/>
      <p:bldP spid="8206" grpId="0" autoUpdateAnimBg="0"/>
      <p:bldP spid="17" grpId="0" animBg="1"/>
      <p:bldP spid="18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295900" y="4560888"/>
            <a:ext cx="2640013" cy="460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y – axis at 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295900" y="4152900"/>
            <a:ext cx="36591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Cuts x – axis at -2 and 2</a:t>
            </a:r>
          </a:p>
        </p:txBody>
      </p:sp>
      <p:sp>
        <p:nvSpPr>
          <p:cNvPr id="30" name="Freeform 29"/>
          <p:cNvSpPr>
            <a:spLocks noChangeArrowheads="1"/>
          </p:cNvSpPr>
          <p:nvPr/>
        </p:nvSpPr>
        <p:spPr bwMode="auto">
          <a:xfrm>
            <a:off x="1006475" y="3860800"/>
            <a:ext cx="3001963" cy="2112963"/>
          </a:xfrm>
          <a:custGeom>
            <a:avLst/>
            <a:gdLst>
              <a:gd name="T0" fmla="*/ 0 w 3002280"/>
              <a:gd name="T1" fmla="*/ 2075616 h 2113280"/>
              <a:gd name="T2" fmla="*/ 577717 w 3002280"/>
              <a:gd name="T3" fmla="*/ 268320 h 2113280"/>
              <a:gd name="T4" fmla="*/ 1155434 w 3002280"/>
              <a:gd name="T5" fmla="*/ 465750 h 2113280"/>
              <a:gd name="T6" fmla="*/ 1474692 w 3002280"/>
              <a:gd name="T7" fmla="*/ 617621 h 2113280"/>
              <a:gd name="T8" fmla="*/ 1915575 w 3002280"/>
              <a:gd name="T9" fmla="*/ 313879 h 2113280"/>
              <a:gd name="T10" fmla="*/ 2250047 w 3002280"/>
              <a:gd name="T11" fmla="*/ 344244 h 2113280"/>
              <a:gd name="T12" fmla="*/ 2994982 w 3002280"/>
              <a:gd name="T13" fmla="*/ 2105990 h 211328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3002280"/>
              <a:gd name="T22" fmla="*/ 0 h 2113280"/>
              <a:gd name="T23" fmla="*/ 3002280 w 3002280"/>
              <a:gd name="T24" fmla="*/ 2113280 h 211328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3002280" h="2113280">
                <a:moveTo>
                  <a:pt x="0" y="2082800"/>
                </a:moveTo>
                <a:cubicBezTo>
                  <a:pt x="193040" y="1310640"/>
                  <a:pt x="386080" y="538480"/>
                  <a:pt x="579120" y="269240"/>
                </a:cubicBezTo>
                <a:cubicBezTo>
                  <a:pt x="772160" y="0"/>
                  <a:pt x="1008380" y="408940"/>
                  <a:pt x="1158240" y="467360"/>
                </a:cubicBezTo>
                <a:cubicBezTo>
                  <a:pt x="1308100" y="525780"/>
                  <a:pt x="1351280" y="645160"/>
                  <a:pt x="1478280" y="619760"/>
                </a:cubicBezTo>
                <a:cubicBezTo>
                  <a:pt x="1605280" y="594360"/>
                  <a:pt x="1790700" y="360680"/>
                  <a:pt x="1920240" y="314960"/>
                </a:cubicBezTo>
                <a:cubicBezTo>
                  <a:pt x="2049780" y="269240"/>
                  <a:pt x="2075180" y="45720"/>
                  <a:pt x="2255520" y="345440"/>
                </a:cubicBezTo>
                <a:cubicBezTo>
                  <a:pt x="2435860" y="645160"/>
                  <a:pt x="2719070" y="1379220"/>
                  <a:pt x="3002280" y="211328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106501" name="Straight Arrow Connector 27"/>
          <p:cNvCxnSpPr>
            <a:cxnSpLocks noChangeShapeType="1"/>
          </p:cNvCxnSpPr>
          <p:nvPr/>
        </p:nvCxnSpPr>
        <p:spPr bwMode="auto">
          <a:xfrm rot="-5400000">
            <a:off x="750094" y="5147469"/>
            <a:ext cx="3438525" cy="1587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502" name="Straight Arrow Connector 25"/>
          <p:cNvCxnSpPr>
            <a:cxnSpLocks noChangeShapeType="1"/>
          </p:cNvCxnSpPr>
          <p:nvPr/>
        </p:nvCxnSpPr>
        <p:spPr bwMode="auto">
          <a:xfrm>
            <a:off x="930275" y="5600700"/>
            <a:ext cx="3438525" cy="1588"/>
          </a:xfrm>
          <a:prstGeom prst="straightConnector1">
            <a:avLst/>
          </a:prstGeom>
          <a:noFill/>
          <a:ln w="571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4391025" y="1890713"/>
            <a:ext cx="2533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GB" dirty="0">
                <a:latin typeface="+mj-lt"/>
              </a:rPr>
              <a:t>(c)  Large values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4391025" y="2400300"/>
            <a:ext cx="2262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Using   y = - x</a:t>
            </a:r>
            <a:r>
              <a:rPr lang="en-GB" baseline="30000" dirty="0">
                <a:latin typeface="+mj-lt"/>
              </a:rPr>
              <a:t>4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4124325" y="2909888"/>
            <a:ext cx="4933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+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endParaRPr lang="en-GB" dirty="0">
              <a:solidFill>
                <a:srgbClr val="FFFF00"/>
              </a:solidFill>
              <a:latin typeface="+mj-lt"/>
              <a:sym typeface="Symbol" pitchFamily="18" charset="2"/>
            </a:endParaRP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4029075" y="3419475"/>
            <a:ext cx="5029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as     x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  then     y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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  <a:sym typeface="Symbol" pitchFamily="18" charset="2"/>
              </a:rPr>
              <a:t></a:t>
            </a:r>
            <a:endParaRPr lang="en-GB" dirty="0">
              <a:solidFill>
                <a:srgbClr val="FFFF00"/>
              </a:solidFill>
              <a:latin typeface="+mj-lt"/>
              <a:sym typeface="Symbol" pitchFamily="18" charset="2"/>
            </a:endParaRP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814388" y="2795588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Sketch is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4095750" y="5591175"/>
            <a:ext cx="838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</a:t>
            </a: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909763" y="3238500"/>
            <a:ext cx="76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Y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7481888" y="4152900"/>
            <a:ext cx="685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-2</a:t>
            </a:r>
          </a:p>
        </p:txBody>
      </p:sp>
      <p:sp>
        <p:nvSpPr>
          <p:cNvPr id="57356" name="Text Box 12"/>
          <p:cNvSpPr txBox="1">
            <a:spLocks noChangeArrowheads="1"/>
          </p:cNvSpPr>
          <p:nvPr/>
        </p:nvSpPr>
        <p:spPr bwMode="auto">
          <a:xfrm>
            <a:off x="8448675" y="4152900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2</a:t>
            </a: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7377113" y="4564063"/>
            <a:ext cx="685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8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053263" y="4967288"/>
            <a:ext cx="1147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(-1,9)</a:t>
            </a:r>
          </a:p>
        </p:txBody>
      </p:sp>
      <p:sp>
        <p:nvSpPr>
          <p:cNvPr id="57359" name="Text Box 15"/>
          <p:cNvSpPr txBox="1">
            <a:spLocks noChangeArrowheads="1"/>
          </p:cNvSpPr>
          <p:nvPr/>
        </p:nvSpPr>
        <p:spPr bwMode="auto">
          <a:xfrm>
            <a:off x="8010525" y="4967288"/>
            <a:ext cx="9953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(1,9)</a:t>
            </a:r>
          </a:p>
        </p:txBody>
      </p:sp>
      <p:sp>
        <p:nvSpPr>
          <p:cNvPr id="57363" name="Text Box 19"/>
          <p:cNvSpPr txBox="1">
            <a:spLocks noChangeArrowheads="1"/>
          </p:cNvSpPr>
          <p:nvPr/>
        </p:nvSpPr>
        <p:spPr bwMode="auto">
          <a:xfrm>
            <a:off x="3124200" y="6315075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y = 8 + 2x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4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0" name="Oval 41"/>
          <p:cNvSpPr>
            <a:spLocks noChangeArrowheads="1"/>
          </p:cNvSpPr>
          <p:nvPr/>
        </p:nvSpPr>
        <p:spPr bwMode="auto">
          <a:xfrm>
            <a:off x="996950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" name="Oval 41"/>
          <p:cNvSpPr>
            <a:spLocks noChangeArrowheads="1"/>
          </p:cNvSpPr>
          <p:nvPr/>
        </p:nvSpPr>
        <p:spPr bwMode="auto">
          <a:xfrm>
            <a:off x="2378075" y="43799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4" name="Oval 41"/>
          <p:cNvSpPr>
            <a:spLocks noChangeArrowheads="1"/>
          </p:cNvSpPr>
          <p:nvPr/>
        </p:nvSpPr>
        <p:spPr bwMode="auto">
          <a:xfrm>
            <a:off x="3757613" y="5510213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2" name="Oval 41"/>
          <p:cNvSpPr>
            <a:spLocks noChangeArrowheads="1"/>
          </p:cNvSpPr>
          <p:nvPr/>
        </p:nvSpPr>
        <p:spPr bwMode="auto">
          <a:xfrm>
            <a:off x="3033713" y="3971925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" name="Oval 41"/>
          <p:cNvSpPr>
            <a:spLocks noChangeArrowheads="1"/>
          </p:cNvSpPr>
          <p:nvPr/>
        </p:nvSpPr>
        <p:spPr bwMode="auto">
          <a:xfrm>
            <a:off x="1646238" y="39560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295900" y="4967288"/>
            <a:ext cx="19462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TP’s at </a:t>
            </a:r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7046913" y="4967288"/>
            <a:ext cx="11477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(-1,9)</a:t>
            </a:r>
          </a:p>
        </p:txBody>
      </p:sp>
      <p:sp>
        <p:nvSpPr>
          <p:cNvPr id="35" name="Text Box 15"/>
          <p:cNvSpPr txBox="1">
            <a:spLocks noChangeArrowheads="1"/>
          </p:cNvSpPr>
          <p:nvPr/>
        </p:nvSpPr>
        <p:spPr bwMode="auto">
          <a:xfrm>
            <a:off x="8005763" y="4962525"/>
            <a:ext cx="995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(1,9)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>
          <a:xfrm>
            <a:off x="690563" y="47625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Curve Sketching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742950" y="1800225"/>
            <a:ext cx="30146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Summarising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71007 0.202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503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7 L -0.55573 0.20208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57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795" y="10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2.59259E-6 L -0.5625 -0.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573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5" y="-5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573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68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573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7037E-7 L -0.65816 -0.20532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917" y="-1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07407E-6 L -0.58733 -0.20463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375" y="-10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1" grpId="0"/>
      <p:bldP spid="30" grpId="0" animBg="1"/>
      <p:bldP spid="57346" grpId="0" autoUpdateAnimBg="0"/>
      <p:bldP spid="57347" grpId="0" autoUpdateAnimBg="0"/>
      <p:bldP spid="57348" grpId="0" autoUpdateAnimBg="0"/>
      <p:bldP spid="57349" grpId="0" autoUpdateAnimBg="0"/>
      <p:bldP spid="57350" grpId="0" autoUpdateAnimBg="0"/>
      <p:bldP spid="57355" grpId="0"/>
      <p:bldP spid="57355" grpId="1"/>
      <p:bldP spid="57356" grpId="0"/>
      <p:bldP spid="57356" grpId="1"/>
      <p:bldP spid="57357" grpId="0"/>
      <p:bldP spid="57357" grpId="1"/>
      <p:bldP spid="57358" grpId="0"/>
      <p:bldP spid="57359" grpId="0"/>
      <p:bldP spid="20" grpId="0" animBg="1"/>
      <p:bldP spid="23" grpId="0" animBg="1"/>
      <p:bldP spid="24" grpId="0" animBg="1"/>
      <p:bldP spid="22" grpId="0" animBg="1"/>
      <p:bldP spid="21" grpId="0" animBg="1"/>
      <p:bldP spid="33" grpId="0"/>
      <p:bldP spid="34" grpId="0"/>
      <p:bldP spid="34" grpId="1"/>
      <p:bldP spid="35" grpId="0"/>
      <p:bldP spid="35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42988" y="533400"/>
            <a:ext cx="7086600" cy="617538"/>
          </a:xfrm>
        </p:spPr>
        <p:txBody>
          <a:bodyPr/>
          <a:lstStyle/>
          <a:p>
            <a:pPr algn="ctr"/>
            <a:r>
              <a:rPr lang="en-GB" sz="2800" b="0">
                <a:effectLst/>
              </a:rPr>
              <a:t>Max &amp; Min on Closed Intervals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914400" y="2232025"/>
            <a:ext cx="80914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the previous section on curve sketching we dealt with the entire graph. 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914400" y="3349625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In this section we shall concentrate on the important details to be found in a small section of graph.</a:t>
            </a:r>
          </a:p>
        </p:txBody>
      </p:sp>
      <p:sp>
        <p:nvSpPr>
          <p:cNvPr id="41990" name="Text Box 6"/>
          <p:cNvSpPr txBox="1">
            <a:spLocks noChangeArrowheads="1"/>
          </p:cNvSpPr>
          <p:nvPr/>
        </p:nvSpPr>
        <p:spPr bwMode="auto">
          <a:xfrm>
            <a:off x="838200" y="4467225"/>
            <a:ext cx="816768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Suppose we consider any graph between the points where x = a and x = b   (i.e.    a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b) </a:t>
            </a:r>
          </a:p>
        </p:txBody>
      </p:sp>
      <p:sp>
        <p:nvSpPr>
          <p:cNvPr id="41991" name="Text Box 7"/>
          <p:cNvSpPr txBox="1">
            <a:spLocks noChangeArrowheads="1"/>
          </p:cNvSpPr>
          <p:nvPr/>
        </p:nvSpPr>
        <p:spPr bwMode="auto">
          <a:xfrm>
            <a:off x="838200" y="5584825"/>
            <a:ext cx="8305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then the following graphs illustrate where we would expect to find the maximum &amp; minimum values.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41990" grpId="0" autoUpdateAnimBg="0"/>
      <p:bldP spid="41991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4"/>
          <p:cNvPicPr>
            <a:picLocks noChangeAspect="1" noChangeArrowheads="1"/>
          </p:cNvPicPr>
          <p:nvPr/>
        </p:nvPicPr>
        <p:blipFill>
          <a:blip r:embed="rId2"/>
          <a:srcRect t="4103"/>
          <a:stretch>
            <a:fillRect/>
          </a:stretch>
        </p:blipFill>
        <p:spPr bwMode="auto">
          <a:xfrm>
            <a:off x="1028700" y="1890713"/>
            <a:ext cx="4630738" cy="4897437"/>
          </a:xfrm>
          <a:prstGeom prst="rect">
            <a:avLst/>
          </a:prstGeom>
          <a:noFill/>
          <a:ln w="5715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3424238" y="19812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=f(x)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800100" y="6329363"/>
            <a:ext cx="52578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5838825" y="6315075"/>
            <a:ext cx="609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1562100" y="6405563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a			   b</a:t>
            </a: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1638300" y="6329363"/>
            <a:ext cx="29718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1638300" y="5491163"/>
            <a:ext cx="0" cy="7620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 flipV="1">
            <a:off x="4610100" y="2824163"/>
            <a:ext cx="0" cy="34290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1490663" y="5214938"/>
            <a:ext cx="1600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(a, f(a))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3181350" y="2605088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(b, f(b))</a:t>
            </a:r>
          </a:p>
        </p:txBody>
      </p:sp>
      <p:sp>
        <p:nvSpPr>
          <p:cNvPr id="43023" name="Text Box 15"/>
          <p:cNvSpPr txBox="1">
            <a:spLocks noChangeArrowheads="1"/>
          </p:cNvSpPr>
          <p:nvPr/>
        </p:nvSpPr>
        <p:spPr bwMode="auto">
          <a:xfrm>
            <a:off x="5486400" y="261461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max = f(b) end point</a:t>
            </a:r>
          </a:p>
        </p:txBody>
      </p:sp>
      <p:sp>
        <p:nvSpPr>
          <p:cNvPr id="43024" name="Text Box 16"/>
          <p:cNvSpPr txBox="1">
            <a:spLocks noChangeArrowheads="1"/>
          </p:cNvSpPr>
          <p:nvPr/>
        </p:nvSpPr>
        <p:spPr bwMode="auto">
          <a:xfrm>
            <a:off x="5657850" y="5319713"/>
            <a:ext cx="3486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min = f(a)    end point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 autoUpdateAnimBg="0"/>
      <p:bldP spid="43016" grpId="0" autoUpdateAnimBg="0"/>
      <p:bldP spid="43020" grpId="0" autoUpdateAnimBg="0"/>
      <p:bldP spid="43021" grpId="0" autoUpdateAnimBg="0"/>
      <p:bldP spid="43023" grpId="0" autoUpdateAnimBg="0"/>
      <p:bldP spid="43024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/>
          <a:srcRect l="37357" t="8445" r="4286" b="854"/>
          <a:stretch>
            <a:fillRect/>
          </a:stretch>
        </p:blipFill>
        <p:spPr bwMode="auto">
          <a:xfrm>
            <a:off x="890588" y="1800225"/>
            <a:ext cx="3430587" cy="4705350"/>
          </a:xfrm>
          <a:prstGeom prst="rect">
            <a:avLst/>
          </a:prstGeom>
          <a:noFill/>
          <a:ln w="5715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943225" y="17907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y =f(x)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433388" y="6543675"/>
            <a:ext cx="41910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4429125" y="6234113"/>
            <a:ext cx="68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 sz="4000" i="1"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966788" y="645318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a	         b</a:t>
            </a:r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>
            <a:off x="1195388" y="6543675"/>
            <a:ext cx="1600200" cy="0"/>
          </a:xfrm>
          <a:prstGeom prst="line">
            <a:avLst/>
          </a:prstGeom>
          <a:noFill/>
          <a:ln w="762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V="1">
            <a:off x="1195388" y="4410075"/>
            <a:ext cx="0" cy="21336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89" name="Line 9"/>
          <p:cNvSpPr>
            <a:spLocks noChangeShapeType="1"/>
          </p:cNvSpPr>
          <p:nvPr/>
        </p:nvSpPr>
        <p:spPr bwMode="auto">
          <a:xfrm flipV="1">
            <a:off x="2852738" y="3724275"/>
            <a:ext cx="0" cy="2743200"/>
          </a:xfrm>
          <a:prstGeom prst="line">
            <a:avLst/>
          </a:prstGeom>
          <a:noFill/>
          <a:ln w="57150" cap="rnd">
            <a:solidFill>
              <a:srgbClr val="0000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 flipV="1">
            <a:off x="2063750" y="6162675"/>
            <a:ext cx="0" cy="381000"/>
          </a:xfrm>
          <a:prstGeom prst="line">
            <a:avLst/>
          </a:prstGeom>
          <a:noFill/>
          <a:ln w="57150" cap="rnd">
            <a:solidFill>
              <a:schemeClr val="bg1">
                <a:lumMod val="50000"/>
              </a:schemeClr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/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525588" y="6415088"/>
            <a:ext cx="914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 c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866775" y="3992563"/>
            <a:ext cx="1676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(a, f(a))</a:t>
            </a: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2338388" y="3114675"/>
            <a:ext cx="25146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(b, f(b))</a:t>
            </a:r>
          </a:p>
          <a:p>
            <a:pPr eaLnBrk="1" hangingPunct="1"/>
            <a:endParaRPr lang="en-GB"/>
          </a:p>
        </p:txBody>
      </p:sp>
      <p:sp>
        <p:nvSpPr>
          <p:cNvPr id="46094" name="Text Box 14"/>
          <p:cNvSpPr txBox="1">
            <a:spLocks noChangeArrowheads="1"/>
          </p:cNvSpPr>
          <p:nvPr/>
        </p:nvSpPr>
        <p:spPr bwMode="auto">
          <a:xfrm>
            <a:off x="1728788" y="5553075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(c, f(c))</a:t>
            </a:r>
          </a:p>
        </p:txBody>
      </p:sp>
      <p:sp>
        <p:nvSpPr>
          <p:cNvPr id="46096" name="Text Box 16"/>
          <p:cNvSpPr txBox="1">
            <a:spLocks noChangeArrowheads="1"/>
          </p:cNvSpPr>
          <p:nvPr/>
        </p:nvSpPr>
        <p:spPr bwMode="auto">
          <a:xfrm>
            <a:off x="4972050" y="1890713"/>
            <a:ext cx="3581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max = f(b)  end point</a:t>
            </a: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4876800" y="5781675"/>
            <a:ext cx="403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min = f(c)  min TP</a:t>
            </a:r>
          </a:p>
        </p:txBody>
      </p:sp>
      <p:sp>
        <p:nvSpPr>
          <p:cNvPr id="46098" name="Text Box 18"/>
          <p:cNvSpPr txBox="1">
            <a:spLocks noChangeArrowheads="1"/>
          </p:cNvSpPr>
          <p:nvPr/>
        </p:nvSpPr>
        <p:spPr bwMode="auto">
          <a:xfrm>
            <a:off x="5181600" y="6315075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   a &lt; c &lt; b</a:t>
            </a: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1957388" y="6096000"/>
            <a:ext cx="215900" cy="215900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46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autoUpdateAnimBg="0"/>
      <p:bldP spid="46084" grpId="0" animBg="1"/>
      <p:bldP spid="46085" grpId="0" autoUpdateAnimBg="0"/>
      <p:bldP spid="46086" grpId="0" autoUpdateAnimBg="0"/>
      <p:bldP spid="46087" grpId="0" animBg="1"/>
      <p:bldP spid="46088" grpId="0" animBg="1"/>
      <p:bldP spid="46089" grpId="0" animBg="1"/>
      <p:bldP spid="46091" grpId="0" autoUpdateAnimBg="0"/>
      <p:bldP spid="46092" grpId="0" autoUpdateAnimBg="0"/>
      <p:bldP spid="46093" grpId="0" autoUpdateAnimBg="0"/>
      <p:bldP spid="46094" grpId="0" autoUpdateAnimBg="0"/>
      <p:bldP spid="46096" grpId="0" autoUpdateAnimBg="0"/>
      <p:bldP spid="46097" grpId="0" autoUpdateAnimBg="0"/>
      <p:bldP spid="46098" grpId="0" autoUpdateAnimBg="0"/>
      <p:bldP spid="23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823913" y="1858963"/>
            <a:ext cx="8001000" cy="193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GB" dirty="0">
                <a:latin typeface="+mj-lt"/>
              </a:rPr>
              <a:t>From the previous three diagrams we should be able to see that the maximum and minimum values of f(x) on the closed interval  a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b can be found either at the end points or at a stationary point between the two end points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533400" y="3871913"/>
            <a:ext cx="266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34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90600" y="4408488"/>
            <a:ext cx="79248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 the max &amp; min values of   y = 2x</a:t>
            </a:r>
            <a:r>
              <a:rPr lang="en-GB" baseline="30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- 9x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  in the interval where   -1 </a:t>
            </a:r>
            <a:r>
              <a:rPr lang="en-GB" dirty="0">
                <a:latin typeface="+mj-lt"/>
                <a:sym typeface="Symbol" pitchFamily="18" charset="2"/>
              </a:rPr>
              <a:t> </a:t>
            </a:r>
            <a:r>
              <a:rPr lang="en-GB" dirty="0">
                <a:latin typeface="+mj-lt"/>
              </a:rPr>
              <a:t>x </a:t>
            </a:r>
            <a:r>
              <a:rPr lang="en-GB" dirty="0">
                <a:latin typeface="+mj-lt"/>
                <a:sym typeface="Symbol" pitchFamily="18" charset="2"/>
              </a:rPr>
              <a:t></a:t>
            </a:r>
            <a:r>
              <a:rPr lang="en-GB" dirty="0">
                <a:latin typeface="+mj-lt"/>
              </a:rPr>
              <a:t>  2. 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733425" y="5419725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End points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3009900" y="5419725"/>
            <a:ext cx="518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If  x = -1  then  y = -2 - 9  = -11</a:t>
            </a:r>
          </a:p>
        </p:txBody>
      </p:sp>
      <p:sp>
        <p:nvSpPr>
          <p:cNvPr id="47112" name="Text Box 8"/>
          <p:cNvSpPr txBox="1">
            <a:spLocks noChangeArrowheads="1"/>
          </p:cNvSpPr>
          <p:nvPr/>
        </p:nvSpPr>
        <p:spPr bwMode="auto">
          <a:xfrm>
            <a:off x="3124200" y="6119813"/>
            <a:ext cx="5105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If  x = 2   then  y = 16 - 36 = -20 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7239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utoUpdateAnimBg="0"/>
      <p:bldP spid="47111" grpId="0" autoUpdateAnimBg="0"/>
      <p:bldP spid="47112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862013" y="1890713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Stationary points</a:t>
            </a:r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838200" y="2424113"/>
            <a:ext cx="2971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baseline="30000">
                <a:latin typeface="+mj-lt"/>
              </a:rPr>
              <a:t>dy</a:t>
            </a:r>
            <a:r>
              <a:rPr lang="en-GB">
                <a:latin typeface="+mj-lt"/>
              </a:rPr>
              <a:t>/</a:t>
            </a:r>
            <a:r>
              <a:rPr lang="en-GB" baseline="-25000">
                <a:latin typeface="+mj-lt"/>
              </a:rPr>
              <a:t>dx</a:t>
            </a:r>
            <a:r>
              <a:rPr lang="en-GB">
                <a:latin typeface="+mj-lt"/>
              </a:rPr>
              <a:t>   = 6x</a:t>
            </a:r>
            <a:r>
              <a:rPr lang="en-GB" baseline="30000">
                <a:latin typeface="+mj-lt"/>
              </a:rPr>
              <a:t>2</a:t>
            </a:r>
            <a:r>
              <a:rPr lang="en-GB">
                <a:latin typeface="+mj-lt"/>
              </a:rPr>
              <a:t> - 18x </a:t>
            </a: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505200" y="2424113"/>
            <a:ext cx="266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  6x(x - 3)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762000" y="287655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SPs occur  where   </a:t>
            </a:r>
            <a:r>
              <a:rPr lang="en-GB" baseline="30000" dirty="0" err="1">
                <a:latin typeface="+mj-lt"/>
              </a:rPr>
              <a:t>dy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 err="1">
                <a:latin typeface="+mj-lt"/>
              </a:rPr>
              <a:t>dx</a:t>
            </a:r>
            <a:r>
              <a:rPr lang="en-GB" dirty="0">
                <a:latin typeface="+mj-lt"/>
              </a:rPr>
              <a:t>   =  0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124200" y="3419475"/>
            <a:ext cx="3733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6x(x - 3)  =  0</a:t>
            </a: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2762250" y="3871913"/>
            <a:ext cx="426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6x = 0  or  x - 3 = 0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124200" y="4362450"/>
            <a:ext cx="320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 = 0  or  x = 3</a:t>
            </a:r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V="1">
            <a:off x="2819400" y="4819650"/>
            <a:ext cx="60960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914400" y="504825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in interval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 flipH="1" flipV="1">
            <a:off x="5257800" y="489585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6629400" y="497205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not in interval</a:t>
            </a:r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2514600" y="5600700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 x = 0  then  y = 0 - 0 = 0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62000" y="6224588"/>
            <a:ext cx="7924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Hence for -1 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 </a:t>
            </a:r>
            <a:r>
              <a:rPr lang="en-GB">
                <a:solidFill>
                  <a:srgbClr val="FFFF00"/>
                </a:solidFill>
                <a:latin typeface="+mj-lt"/>
              </a:rPr>
              <a:t>x </a:t>
            </a:r>
            <a:r>
              <a:rPr lang="en-GB">
                <a:solidFill>
                  <a:srgbClr val="FFFF00"/>
                </a:solidFill>
                <a:latin typeface="+mj-lt"/>
                <a:sym typeface="Symbol" pitchFamily="18" charset="2"/>
              </a:rPr>
              <a:t></a:t>
            </a:r>
            <a:r>
              <a:rPr lang="en-GB">
                <a:solidFill>
                  <a:srgbClr val="FFFF00"/>
                </a:solidFill>
                <a:latin typeface="+mj-lt"/>
              </a:rPr>
              <a:t>  2 , max = 0  &amp;  min = -20</a:t>
            </a:r>
          </a:p>
        </p:txBody>
      </p:sp>
      <p:sp>
        <p:nvSpPr>
          <p:cNvPr id="48143" name="Line 15"/>
          <p:cNvSpPr>
            <a:spLocks noChangeShapeType="1"/>
          </p:cNvSpPr>
          <p:nvPr/>
        </p:nvSpPr>
        <p:spPr bwMode="auto">
          <a:xfrm flipV="1">
            <a:off x="4833938" y="4362450"/>
            <a:ext cx="914400" cy="4572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1362075" y="623888"/>
            <a:ext cx="646747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28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Max &amp; Min on Closed Intervals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utoUpdateAnimBg="0"/>
      <p:bldP spid="48132" grpId="0" autoUpdateAnimBg="0"/>
      <p:bldP spid="48133" grpId="0" autoUpdateAnimBg="0"/>
      <p:bldP spid="48134" grpId="0" autoUpdateAnimBg="0"/>
      <p:bldP spid="48135" grpId="0" autoUpdateAnimBg="0"/>
      <p:bldP spid="48136" grpId="0" autoUpdateAnimBg="0"/>
      <p:bldP spid="48138" grpId="0" autoUpdateAnimBg="0"/>
      <p:bldP spid="48140" grpId="0" autoUpdateAnimBg="0"/>
      <p:bldP spid="48141" grpId="0" autoUpdateAnimBg="0"/>
      <p:bldP spid="48142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352425"/>
            <a:ext cx="7086600" cy="889000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Optimization</a:t>
            </a:r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923925" y="2095500"/>
            <a:ext cx="81534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Note:  Optimum basically means the best possible.</a:t>
            </a:r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862013" y="3011488"/>
            <a:ext cx="82772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In commerce or industry production costs and profits can often be given by a mathematical formula.</a:t>
            </a:r>
          </a:p>
        </p:txBody>
      </p:sp>
      <p:sp>
        <p:nvSpPr>
          <p:cNvPr id="47117" name="Text Box 13"/>
          <p:cNvSpPr txBox="1">
            <a:spLocks noChangeArrowheads="1"/>
          </p:cNvSpPr>
          <p:nvPr/>
        </p:nvSpPr>
        <p:spPr bwMode="auto">
          <a:xfrm>
            <a:off x="1000125" y="4297363"/>
            <a:ext cx="8001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Optimum profit is as high as possible so we would look for a max value or max TP.</a:t>
            </a:r>
          </a:p>
        </p:txBody>
      </p:sp>
      <p:sp>
        <p:nvSpPr>
          <p:cNvPr id="47118" name="Text Box 14"/>
          <p:cNvSpPr txBox="1">
            <a:spLocks noChangeArrowheads="1"/>
          </p:cNvSpPr>
          <p:nvPr/>
        </p:nvSpPr>
        <p:spPr bwMode="auto">
          <a:xfrm>
            <a:off x="1114425" y="5584825"/>
            <a:ext cx="7772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Optimum production cost is as low as possible so we would look for a min value or min TP.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5" grpId="0" autoUpdateAnimBg="0"/>
      <p:bldP spid="47117" grpId="0" autoUpdateAnimBg="0"/>
      <p:bldP spid="47118" grpId="0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771525" y="1428750"/>
            <a:ext cx="2081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35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4" name="Cloud 23"/>
          <p:cNvSpPr/>
          <p:nvPr/>
        </p:nvSpPr>
        <p:spPr bwMode="auto">
          <a:xfrm>
            <a:off x="1314450" y="0"/>
            <a:ext cx="7600950" cy="2108200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Q. What is the maximum volume</a:t>
            </a:r>
          </a:p>
          <a:p>
            <a:pPr>
              <a:defRPr/>
            </a:pPr>
            <a:r>
              <a:rPr lang="en-GB" dirty="0">
                <a:latin typeface="+mj-lt"/>
              </a:rPr>
              <a:t>We can have for the given dimensions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866775" y="1965325"/>
            <a:ext cx="8229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A rectangular sheet of foil measuring 16cm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10 cm has four small squares each x cm cut from each corner.</a:t>
            </a:r>
          </a:p>
        </p:txBody>
      </p:sp>
      <p:sp>
        <p:nvSpPr>
          <p:cNvPr id="115720" name="Rectangle 4"/>
          <p:cNvSpPr>
            <a:spLocks noChangeArrowheads="1"/>
          </p:cNvSpPr>
          <p:nvPr/>
        </p:nvSpPr>
        <p:spPr bwMode="auto">
          <a:xfrm>
            <a:off x="2209800" y="3271838"/>
            <a:ext cx="4343400" cy="2057400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1" name="Rectangle 5"/>
          <p:cNvSpPr>
            <a:spLocks noChangeArrowheads="1"/>
          </p:cNvSpPr>
          <p:nvPr/>
        </p:nvSpPr>
        <p:spPr bwMode="auto">
          <a:xfrm>
            <a:off x="2209800" y="32718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2" name="Rectangle 6"/>
          <p:cNvSpPr>
            <a:spLocks noChangeArrowheads="1"/>
          </p:cNvSpPr>
          <p:nvPr/>
        </p:nvSpPr>
        <p:spPr bwMode="auto">
          <a:xfrm>
            <a:off x="2209800" y="48720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3" name="Rectangle 7"/>
          <p:cNvSpPr>
            <a:spLocks noChangeArrowheads="1"/>
          </p:cNvSpPr>
          <p:nvPr/>
        </p:nvSpPr>
        <p:spPr bwMode="auto">
          <a:xfrm>
            <a:off x="6096000" y="48720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4" name="Rectangle 8"/>
          <p:cNvSpPr>
            <a:spLocks noChangeArrowheads="1"/>
          </p:cNvSpPr>
          <p:nvPr/>
        </p:nvSpPr>
        <p:spPr bwMode="auto">
          <a:xfrm>
            <a:off x="6096000" y="3271838"/>
            <a:ext cx="457200" cy="457200"/>
          </a:xfrm>
          <a:prstGeom prst="rect">
            <a:avLst/>
          </a:prstGeom>
          <a:solidFill>
            <a:schemeClr val="accent2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5" name="Line 9"/>
          <p:cNvSpPr>
            <a:spLocks noChangeShapeType="1"/>
          </p:cNvSpPr>
          <p:nvPr/>
        </p:nvSpPr>
        <p:spPr bwMode="auto">
          <a:xfrm>
            <a:off x="2667000" y="3729038"/>
            <a:ext cx="32766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6" name="Line 10"/>
          <p:cNvSpPr>
            <a:spLocks noChangeShapeType="1"/>
          </p:cNvSpPr>
          <p:nvPr/>
        </p:nvSpPr>
        <p:spPr bwMode="auto">
          <a:xfrm flipV="1">
            <a:off x="2667000" y="4872038"/>
            <a:ext cx="35052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5727" name="Line 11"/>
          <p:cNvSpPr>
            <a:spLocks noChangeShapeType="1"/>
          </p:cNvSpPr>
          <p:nvPr/>
        </p:nvSpPr>
        <p:spPr bwMode="auto">
          <a:xfrm>
            <a:off x="2667000" y="3729038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28" name="Line 12"/>
          <p:cNvSpPr>
            <a:spLocks noChangeShapeType="1"/>
          </p:cNvSpPr>
          <p:nvPr/>
        </p:nvSpPr>
        <p:spPr bwMode="auto">
          <a:xfrm>
            <a:off x="6019800" y="3729038"/>
            <a:ext cx="0" cy="11430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3414713" y="2662238"/>
            <a:ext cx="1247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 16cm</a:t>
            </a:r>
          </a:p>
        </p:txBody>
      </p:sp>
      <p:sp>
        <p:nvSpPr>
          <p:cNvPr id="49166" name="Text Box 14"/>
          <p:cNvSpPr txBox="1">
            <a:spLocks noChangeArrowheads="1"/>
          </p:cNvSpPr>
          <p:nvPr/>
        </p:nvSpPr>
        <p:spPr bwMode="auto">
          <a:xfrm>
            <a:off x="6629400" y="4033838"/>
            <a:ext cx="2133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10cm</a:t>
            </a:r>
          </a:p>
        </p:txBody>
      </p:sp>
      <p:sp>
        <p:nvSpPr>
          <p:cNvPr id="115731" name="Line 15"/>
          <p:cNvSpPr>
            <a:spLocks noChangeShapeType="1"/>
          </p:cNvSpPr>
          <p:nvPr/>
        </p:nvSpPr>
        <p:spPr bwMode="auto">
          <a:xfrm>
            <a:off x="4572000" y="2890838"/>
            <a:ext cx="1905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2" name="Line 16"/>
          <p:cNvSpPr>
            <a:spLocks noChangeShapeType="1"/>
          </p:cNvSpPr>
          <p:nvPr/>
        </p:nvSpPr>
        <p:spPr bwMode="auto">
          <a:xfrm flipH="1">
            <a:off x="2133600" y="2890838"/>
            <a:ext cx="1371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3" name="Line 17"/>
          <p:cNvSpPr>
            <a:spLocks noChangeShapeType="1"/>
          </p:cNvSpPr>
          <p:nvPr/>
        </p:nvSpPr>
        <p:spPr bwMode="auto">
          <a:xfrm flipV="1">
            <a:off x="7162800" y="31956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5734" name="Line 18"/>
          <p:cNvSpPr>
            <a:spLocks noChangeShapeType="1"/>
          </p:cNvSpPr>
          <p:nvPr/>
        </p:nvSpPr>
        <p:spPr bwMode="auto">
          <a:xfrm>
            <a:off x="7162800" y="4491038"/>
            <a:ext cx="0" cy="838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1057275" y="32607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sp>
        <p:nvSpPr>
          <p:cNvPr id="49172" name="Text Box 20"/>
          <p:cNvSpPr txBox="1">
            <a:spLocks noChangeArrowheads="1"/>
          </p:cNvSpPr>
          <p:nvPr/>
        </p:nvSpPr>
        <p:spPr bwMode="auto">
          <a:xfrm>
            <a:off x="1638300" y="5367338"/>
            <a:ext cx="6019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x &gt; 0 but  2x &lt; 10 or x &lt; 5</a:t>
            </a:r>
          </a:p>
        </p:txBody>
      </p:sp>
      <p:sp>
        <p:nvSpPr>
          <p:cNvPr id="49173" name="Text Box 21"/>
          <p:cNvSpPr txBox="1">
            <a:spLocks noChangeArrowheads="1"/>
          </p:cNvSpPr>
          <p:nvPr/>
        </p:nvSpPr>
        <p:spPr bwMode="auto">
          <a:xfrm>
            <a:off x="2743200" y="5805488"/>
            <a:ext cx="3810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  0 &lt; x &lt; 5</a:t>
            </a:r>
          </a:p>
        </p:txBody>
      </p:sp>
      <p:sp>
        <p:nvSpPr>
          <p:cNvPr id="49174" name="Text Box 22"/>
          <p:cNvSpPr txBox="1">
            <a:spLocks noChangeArrowheads="1"/>
          </p:cNvSpPr>
          <p:nvPr/>
        </p:nvSpPr>
        <p:spPr bwMode="auto">
          <a:xfrm>
            <a:off x="609600" y="6315075"/>
            <a:ext cx="807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This gives us a particular interval to consider ! </a:t>
            </a:r>
          </a:p>
        </p:txBody>
      </p:sp>
      <p:cxnSp>
        <p:nvCxnSpPr>
          <p:cNvPr id="115739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1779588" y="3497263"/>
            <a:ext cx="51435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Text Box 19"/>
          <p:cNvSpPr txBox="1">
            <a:spLocks noChangeArrowheads="1"/>
          </p:cNvSpPr>
          <p:nvPr/>
        </p:nvSpPr>
        <p:spPr bwMode="auto">
          <a:xfrm>
            <a:off x="1098550" y="4840288"/>
            <a:ext cx="990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cxnSp>
        <p:nvCxnSpPr>
          <p:cNvPr id="115741" name="Straight Arrow Connector 29"/>
          <p:cNvCxnSpPr>
            <a:cxnSpLocks noChangeShapeType="1"/>
          </p:cNvCxnSpPr>
          <p:nvPr/>
        </p:nvCxnSpPr>
        <p:spPr bwMode="auto">
          <a:xfrm rot="16200000" flipV="1">
            <a:off x="1821657" y="5077619"/>
            <a:ext cx="512762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9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49172" grpId="0" autoUpdateAnimBg="0"/>
      <p:bldP spid="49173" grpId="0" autoUpdateAnimBg="0"/>
      <p:bldP spid="49174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AutoShape 3"/>
          <p:cNvSpPr>
            <a:spLocks noChangeArrowheads="1"/>
          </p:cNvSpPr>
          <p:nvPr/>
        </p:nvSpPr>
        <p:spPr bwMode="auto">
          <a:xfrm>
            <a:off x="2166938" y="1943100"/>
            <a:ext cx="4572000" cy="1219200"/>
          </a:xfrm>
          <a:prstGeom prst="cube">
            <a:avLst>
              <a:gd name="adj" fmla="val 42500"/>
            </a:avLst>
          </a:prstGeom>
          <a:solidFill>
            <a:schemeClr val="accent1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81338" y="32385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(16 - 2x) cm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6362700" y="2794000"/>
            <a:ext cx="2057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(10 - 2x) cm</a:t>
            </a:r>
          </a:p>
        </p:txBody>
      </p:sp>
      <p:sp>
        <p:nvSpPr>
          <p:cNvPr id="50183" name="Text Box 7"/>
          <p:cNvSpPr txBox="1">
            <a:spLocks noChangeArrowheads="1"/>
          </p:cNvSpPr>
          <p:nvPr/>
        </p:nvSpPr>
        <p:spPr bwMode="auto">
          <a:xfrm>
            <a:off x="1182688" y="259715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cm</a:t>
            </a:r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271588" y="3789363"/>
            <a:ext cx="7100887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volume is now determined by the value of x so we can write</a:t>
            </a:r>
          </a:p>
        </p:txBody>
      </p:sp>
      <p:sp>
        <p:nvSpPr>
          <p:cNvPr id="50185" name="Text Box 9"/>
          <p:cNvSpPr txBox="1">
            <a:spLocks noChangeArrowheads="1"/>
          </p:cNvSpPr>
          <p:nvPr/>
        </p:nvSpPr>
        <p:spPr bwMode="auto">
          <a:xfrm>
            <a:off x="2057400" y="4691063"/>
            <a:ext cx="62960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V(x) = x(16 - 2x)(10 - 2x)</a:t>
            </a:r>
          </a:p>
        </p:txBody>
      </p:sp>
      <p:sp>
        <p:nvSpPr>
          <p:cNvPr id="50186" name="Text Box 10"/>
          <p:cNvSpPr txBox="1">
            <a:spLocks noChangeArrowheads="1"/>
          </p:cNvSpPr>
          <p:nvPr/>
        </p:nvSpPr>
        <p:spPr bwMode="auto">
          <a:xfrm>
            <a:off x="3309938" y="5186363"/>
            <a:ext cx="4383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x(160 - 52x + 4x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)</a:t>
            </a:r>
          </a:p>
        </p:txBody>
      </p:sp>
      <p:sp>
        <p:nvSpPr>
          <p:cNvPr id="50187" name="Text Box 11"/>
          <p:cNvSpPr txBox="1">
            <a:spLocks noChangeArrowheads="1"/>
          </p:cNvSpPr>
          <p:nvPr/>
        </p:nvSpPr>
        <p:spPr bwMode="auto">
          <a:xfrm>
            <a:off x="3632200" y="5681663"/>
            <a:ext cx="358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= 4x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- 52x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+160x</a:t>
            </a: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1452563" y="6224588"/>
            <a:ext cx="69199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We now try to maximize V(x) between 0 and 5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128838" y="2449513"/>
            <a:ext cx="41624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By folding up the four flaps we get a small cuboid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0" grpId="0" autoUpdateAnimBg="0"/>
      <p:bldP spid="50181" grpId="0" autoUpdateAnimBg="0"/>
      <p:bldP spid="50183" grpId="0" autoUpdateAnimBg="0"/>
      <p:bldP spid="50184" grpId="0" autoUpdateAnimBg="0"/>
      <p:bldP spid="50185" grpId="0" autoUpdateAnimBg="0"/>
      <p:bldP spid="50186" grpId="0" autoUpdateAnimBg="0"/>
      <p:bldP spid="50187" grpId="0" autoUpdateAnimBg="0"/>
      <p:bldP spid="50189" grpId="0" autoUpdateAnimBg="0"/>
      <p:bldP spid="50178" grpId="0" autoUpdateAnimBg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3124200" y="2109788"/>
            <a:ext cx="5248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Considering the interval  0 &lt; x &lt; 5</a:t>
            </a:r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800100" y="2109788"/>
            <a:ext cx="2143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End Points</a:t>
            </a:r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1790700" y="2690813"/>
            <a:ext cx="640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V(0) = 0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16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10 = 0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3124200" y="3271838"/>
            <a:ext cx="33718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V(5) = 5</a:t>
            </a:r>
            <a:r>
              <a:rPr lang="en-GB" sz="1100" dirty="0">
                <a:latin typeface="+mj-lt"/>
              </a:rPr>
              <a:t> X </a:t>
            </a:r>
            <a:r>
              <a:rPr lang="en-GB" dirty="0">
                <a:latin typeface="+mj-lt"/>
              </a:rPr>
              <a:t>6 </a:t>
            </a:r>
            <a:r>
              <a:rPr lang="en-GB" sz="1100" dirty="0">
                <a:latin typeface="+mj-lt"/>
              </a:rPr>
              <a:t>X</a:t>
            </a:r>
            <a:r>
              <a:rPr lang="en-GB" dirty="0">
                <a:latin typeface="+mj-lt"/>
              </a:rPr>
              <a:t> 0 = 0</a:t>
            </a: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176338" y="4333875"/>
            <a:ext cx="1314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909888" y="4333875"/>
            <a:ext cx="4162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V '(x) = 12x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- 104x + 160 </a:t>
            </a: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3752850" y="49815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4(3x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- 26x + 40)</a:t>
            </a:r>
          </a:p>
        </p:txBody>
      </p:sp>
      <p:sp>
        <p:nvSpPr>
          <p:cNvPr id="51209" name="Text Box 9"/>
          <p:cNvSpPr txBox="1">
            <a:spLocks noChangeArrowheads="1"/>
          </p:cNvSpPr>
          <p:nvPr/>
        </p:nvSpPr>
        <p:spPr bwMode="auto">
          <a:xfrm>
            <a:off x="3667125" y="5629275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= 4(3x - 20)(x - 2)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09600" y="623888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1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  <p:bldP spid="51205" grpId="0" autoUpdateAnimBg="0"/>
      <p:bldP spid="51206" grpId="0" autoUpdateAnimBg="0"/>
      <p:bldP spid="51207" grpId="0" autoUpdateAnimBg="0"/>
      <p:bldP spid="51208" grpId="0" autoUpdateAnimBg="0"/>
      <p:bldP spid="5120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533400" y="1874838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can improve upon this approximation   by making the value of </a:t>
            </a:r>
            <a:r>
              <a:rPr lang="en-GB" dirty="0">
                <a:latin typeface="+mj-lt"/>
              </a:rPr>
              <a:t>h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even smaller.</a:t>
            </a:r>
          </a:p>
        </p:txBody>
      </p:sp>
      <p:pic>
        <p:nvPicPr>
          <p:cNvPr id="9221" name="Picture 5"/>
          <p:cNvPicPr>
            <a:picLocks noChangeArrowheads="1"/>
          </p:cNvPicPr>
          <p:nvPr/>
        </p:nvPicPr>
        <p:blipFill>
          <a:blip r:embed="rId2"/>
          <a:srcRect l="11850" t="12292" r="29623" b="35854"/>
          <a:stretch>
            <a:fillRect/>
          </a:stretch>
        </p:blipFill>
        <p:spPr bwMode="auto">
          <a:xfrm>
            <a:off x="1042988" y="3276600"/>
            <a:ext cx="7924800" cy="3159125"/>
          </a:xfrm>
          <a:prstGeom prst="rect">
            <a:avLst/>
          </a:prstGeom>
          <a:noFill/>
          <a:ln w="50800">
            <a:solidFill>
              <a:schemeClr val="tx1">
                <a:lumMod val="50000"/>
              </a:schemeClr>
            </a:solidFill>
            <a:miter lim="800000"/>
            <a:headEnd/>
            <a:tailEnd/>
          </a:ln>
        </p:spPr>
      </p:pic>
      <p:sp>
        <p:nvSpPr>
          <p:cNvPr id="9222" name="Line 6"/>
          <p:cNvSpPr>
            <a:spLocks noChangeShapeType="1"/>
          </p:cNvSpPr>
          <p:nvPr/>
        </p:nvSpPr>
        <p:spPr bwMode="auto">
          <a:xfrm flipV="1">
            <a:off x="3557588" y="5486400"/>
            <a:ext cx="3733800" cy="9144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4243388" y="6019800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333300"/>
                </a:solidFill>
                <a:latin typeface="+mj-lt"/>
              </a:rPr>
              <a:t>  (x, f(x))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4929188" y="5410200"/>
            <a:ext cx="1524000" cy="6858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6346825" y="5089525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((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), f(</a:t>
            </a:r>
            <a:r>
              <a:rPr lang="en-GB" dirty="0" err="1">
                <a:solidFill>
                  <a:srgbClr val="000000"/>
                </a:solidFill>
                <a:latin typeface="+mj-lt"/>
              </a:rPr>
              <a:t>x+h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))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6559550" y="5562600"/>
            <a:ext cx="2514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000000"/>
                </a:solidFill>
                <a:latin typeface="+mj-lt"/>
              </a:rPr>
              <a:t>True gradient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719388" y="547052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Approx gradient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457200" y="2682875"/>
            <a:ext cx="838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the points are even closer together.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2038350" y="533400"/>
            <a:ext cx="5486400" cy="1143000"/>
          </a:xfrm>
          <a:prstGeom prst="rect">
            <a:avLst/>
          </a:prstGeom>
        </p:spPr>
        <p:txBody>
          <a:bodyPr/>
          <a:lstStyle/>
          <a:p>
            <a:pPr algn="l"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Gradients &amp; Curves</a:t>
            </a:r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348413" y="5329238"/>
            <a:ext cx="180975" cy="179387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4810125" y="5962650"/>
            <a:ext cx="180975" cy="179388"/>
          </a:xfrm>
          <a:prstGeom prst="ellipse">
            <a:avLst/>
          </a:prstGeom>
          <a:solidFill>
            <a:srgbClr val="FF0000"/>
          </a:solidFill>
          <a:ln w="38100" algn="ctr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2" grpId="0" animBg="1"/>
      <p:bldP spid="9223" grpId="0" autoUpdateAnimBg="0"/>
      <p:bldP spid="9224" grpId="0" animBg="1"/>
      <p:bldP spid="9225" grpId="0" autoUpdateAnimBg="0"/>
      <p:bldP spid="9226" grpId="0" autoUpdateAnimBg="0"/>
      <p:bldP spid="9227" grpId="0" autoUpdateAnimBg="0"/>
      <p:bldP spid="9228" grpId="0" autoUpdateAnimBg="0"/>
      <p:bldP spid="17" grpId="0" animBg="1"/>
      <p:bldP spid="18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1019175" y="2066925"/>
            <a:ext cx="7315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SPs occur  when  V '(x) = 0 </a:t>
            </a:r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2847975" y="2676525"/>
            <a:ext cx="480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ie</a:t>
            </a:r>
            <a:r>
              <a:rPr lang="en-GB" dirty="0">
                <a:latin typeface="+mj-lt"/>
              </a:rPr>
              <a:t>   4(3x - 20)(x - 2)  = 0</a:t>
            </a:r>
          </a:p>
        </p:txBody>
      </p:sp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3114675" y="3286125"/>
            <a:ext cx="426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3x - 20 = 0  or x - 2 = 0</a:t>
            </a:r>
          </a:p>
        </p:txBody>
      </p:sp>
      <p:sp>
        <p:nvSpPr>
          <p:cNvPr id="52229" name="Text Box 5"/>
          <p:cNvSpPr txBox="1">
            <a:spLocks noChangeArrowheads="1"/>
          </p:cNvSpPr>
          <p:nvPr/>
        </p:nvSpPr>
        <p:spPr bwMode="auto">
          <a:xfrm>
            <a:off x="3076575" y="3895725"/>
            <a:ext cx="434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 err="1">
                <a:latin typeface="+mj-lt"/>
              </a:rPr>
              <a:t>ie</a:t>
            </a:r>
            <a:r>
              <a:rPr lang="en-GB" dirty="0">
                <a:latin typeface="+mj-lt"/>
              </a:rPr>
              <a:t>  x = </a:t>
            </a:r>
            <a:r>
              <a:rPr lang="en-GB" baseline="30000" dirty="0">
                <a:latin typeface="+mj-lt"/>
              </a:rPr>
              <a:t>20</a:t>
            </a:r>
            <a:r>
              <a:rPr lang="en-GB" dirty="0">
                <a:latin typeface="+mj-lt"/>
              </a:rPr>
              <a:t>/</a:t>
            </a:r>
            <a:r>
              <a:rPr lang="en-GB" baseline="-25000" dirty="0">
                <a:latin typeface="+mj-lt"/>
              </a:rPr>
              <a:t>3</a:t>
            </a:r>
            <a:r>
              <a:rPr lang="en-GB" dirty="0">
                <a:latin typeface="+mj-lt"/>
              </a:rPr>
              <a:t>  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or   x = 2</a:t>
            </a:r>
          </a:p>
        </p:txBody>
      </p:sp>
      <p:sp>
        <p:nvSpPr>
          <p:cNvPr id="52230" name="Line 6"/>
          <p:cNvSpPr>
            <a:spLocks noChangeShapeType="1"/>
          </p:cNvSpPr>
          <p:nvPr/>
        </p:nvSpPr>
        <p:spPr bwMode="auto">
          <a:xfrm flipV="1">
            <a:off x="3214688" y="4424363"/>
            <a:ext cx="995362" cy="3619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1" name="Text Box 7"/>
          <p:cNvSpPr txBox="1">
            <a:spLocks noChangeArrowheads="1"/>
          </p:cNvSpPr>
          <p:nvPr/>
        </p:nvSpPr>
        <p:spPr bwMode="auto">
          <a:xfrm>
            <a:off x="590550" y="4514850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not in interval</a:t>
            </a: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 flipH="1" flipV="1">
            <a:off x="6200775" y="4243388"/>
            <a:ext cx="762000" cy="71913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7115175" y="4810125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interval</a:t>
            </a:r>
          </a:p>
        </p:txBody>
      </p:sp>
      <p:sp>
        <p:nvSpPr>
          <p:cNvPr id="52237" name="Text Box 13"/>
          <p:cNvSpPr txBox="1">
            <a:spLocks noChangeArrowheads="1"/>
          </p:cNvSpPr>
          <p:nvPr/>
        </p:nvSpPr>
        <p:spPr bwMode="auto">
          <a:xfrm>
            <a:off x="1252538" y="5500688"/>
            <a:ext cx="2986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  x = 2  then</a:t>
            </a:r>
          </a:p>
        </p:txBody>
      </p:sp>
      <p:sp>
        <p:nvSpPr>
          <p:cNvPr id="52239" name="Text Box 15"/>
          <p:cNvSpPr txBox="1">
            <a:spLocks noChangeArrowheads="1"/>
          </p:cNvSpPr>
          <p:nvPr/>
        </p:nvSpPr>
        <p:spPr bwMode="auto">
          <a:xfrm>
            <a:off x="4298950" y="5500688"/>
            <a:ext cx="3802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V(2) = 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12 </a:t>
            </a:r>
            <a:r>
              <a:rPr lang="en-GB" sz="1100" dirty="0">
                <a:solidFill>
                  <a:srgbClr val="FFFF00"/>
                </a:solidFill>
                <a:latin typeface="+mj-lt"/>
              </a:rPr>
              <a:t>X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6 = 144</a:t>
            </a:r>
          </a:p>
        </p:txBody>
      </p:sp>
      <p:sp>
        <p:nvSpPr>
          <p:cNvPr id="52240" name="Text Box 16"/>
          <p:cNvSpPr txBox="1">
            <a:spLocks noChangeArrowheads="1"/>
          </p:cNvSpPr>
          <p:nvPr/>
        </p:nvSpPr>
        <p:spPr bwMode="auto">
          <a:xfrm>
            <a:off x="1738313" y="6234113"/>
            <a:ext cx="5638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now check gradient near x = 2</a:t>
            </a:r>
          </a:p>
        </p:txBody>
      </p:sp>
      <p:cxnSp>
        <p:nvCxnSpPr>
          <p:cNvPr id="14" name="Straight Connector 13"/>
          <p:cNvCxnSpPr>
            <a:cxnSpLocks noChangeShapeType="1"/>
          </p:cNvCxnSpPr>
          <p:nvPr/>
        </p:nvCxnSpPr>
        <p:spPr bwMode="auto">
          <a:xfrm rot="10800000">
            <a:off x="4029075" y="3881438"/>
            <a:ext cx="1176338" cy="633412"/>
          </a:xfrm>
          <a:prstGeom prst="line">
            <a:avLst/>
          </a:prstGeom>
          <a:noFill/>
          <a:ln w="762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2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2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2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autoUpdateAnimBg="0"/>
      <p:bldP spid="52228" grpId="0" autoUpdateAnimBg="0"/>
      <p:bldP spid="52229" grpId="0" autoUpdateAnimBg="0"/>
      <p:bldP spid="52231" grpId="0" autoUpdateAnimBg="0"/>
      <p:bldP spid="52235" grpId="0" autoUpdateAnimBg="0"/>
      <p:bldP spid="52237" grpId="0" autoUpdateAnimBg="0"/>
      <p:bldP spid="52239" grpId="0" autoUpdateAnimBg="0"/>
      <p:bldP spid="52240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Freeform 35"/>
          <p:cNvSpPr>
            <a:spLocks noChangeArrowheads="1"/>
          </p:cNvSpPr>
          <p:nvPr/>
        </p:nvSpPr>
        <p:spPr bwMode="auto">
          <a:xfrm>
            <a:off x="3767138" y="4605338"/>
            <a:ext cx="1981200" cy="631825"/>
          </a:xfrm>
          <a:custGeom>
            <a:avLst/>
            <a:gdLst>
              <a:gd name="T0" fmla="*/ 0 w 1981200"/>
              <a:gd name="T1" fmla="*/ 619880 h 632460"/>
              <a:gd name="T2" fmla="*/ 990600 w 1981200"/>
              <a:gd name="T3" fmla="*/ 7461 h 632460"/>
              <a:gd name="T4" fmla="*/ 1981200 w 1981200"/>
              <a:gd name="T5" fmla="*/ 575070 h 632460"/>
              <a:gd name="T6" fmla="*/ 0 60000 65536"/>
              <a:gd name="T7" fmla="*/ 0 60000 65536"/>
              <a:gd name="T8" fmla="*/ 0 60000 65536"/>
              <a:gd name="T9" fmla="*/ 0 w 1981200"/>
              <a:gd name="T10" fmla="*/ 0 h 632460"/>
              <a:gd name="T11" fmla="*/ 1981200 w 1981200"/>
              <a:gd name="T12" fmla="*/ 632460 h 6324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1200" h="632460">
                <a:moveTo>
                  <a:pt x="0" y="632460"/>
                </a:moveTo>
                <a:cubicBezTo>
                  <a:pt x="330200" y="323850"/>
                  <a:pt x="660400" y="15240"/>
                  <a:pt x="990600" y="7620"/>
                </a:cubicBezTo>
                <a:cubicBezTo>
                  <a:pt x="1320800" y="0"/>
                  <a:pt x="1651000" y="293370"/>
                  <a:pt x="1981200" y="58674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2362200" y="2495550"/>
            <a:ext cx="83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</a:t>
            </a: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3581400" y="2725738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4375150" y="2495550"/>
            <a:ext cx="762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</a:t>
            </a:r>
          </a:p>
        </p:txBody>
      </p:sp>
      <p:sp>
        <p:nvSpPr>
          <p:cNvPr id="53266" name="Line 18"/>
          <p:cNvSpPr>
            <a:spLocks noChangeShapeType="1"/>
          </p:cNvSpPr>
          <p:nvPr/>
        </p:nvSpPr>
        <p:spPr bwMode="auto">
          <a:xfrm>
            <a:off x="5295900" y="2725738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2209800" y="3065463"/>
            <a:ext cx="106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V '(x)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3533775" y="2921000"/>
            <a:ext cx="636588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53274" name="Line 26"/>
          <p:cNvSpPr>
            <a:spLocks noChangeShapeType="1"/>
          </p:cNvSpPr>
          <p:nvPr/>
        </p:nvSpPr>
        <p:spPr bwMode="auto">
          <a:xfrm flipV="1">
            <a:off x="3429000" y="4067175"/>
            <a:ext cx="6096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5" name="Line 27"/>
          <p:cNvSpPr>
            <a:spLocks noChangeShapeType="1"/>
          </p:cNvSpPr>
          <p:nvPr/>
        </p:nvSpPr>
        <p:spPr bwMode="auto">
          <a:xfrm>
            <a:off x="4495800" y="4067175"/>
            <a:ext cx="609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6" name="Line 28"/>
          <p:cNvSpPr>
            <a:spLocks noChangeShapeType="1"/>
          </p:cNvSpPr>
          <p:nvPr/>
        </p:nvSpPr>
        <p:spPr bwMode="auto">
          <a:xfrm>
            <a:off x="5410200" y="4143375"/>
            <a:ext cx="685800" cy="609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278" name="Text Box 30"/>
          <p:cNvSpPr txBox="1">
            <a:spLocks noChangeArrowheads="1"/>
          </p:cNvSpPr>
          <p:nvPr/>
        </p:nvSpPr>
        <p:spPr bwMode="auto">
          <a:xfrm>
            <a:off x="1714500" y="578167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Hence max TP when  x = 2</a:t>
            </a:r>
          </a:p>
        </p:txBody>
      </p:sp>
      <p:sp>
        <p:nvSpPr>
          <p:cNvPr id="53279" name="Text Box 31"/>
          <p:cNvSpPr txBox="1">
            <a:spLocks noChangeArrowheads="1"/>
          </p:cNvSpPr>
          <p:nvPr/>
        </p:nvSpPr>
        <p:spPr bwMode="auto">
          <a:xfrm>
            <a:off x="1714500" y="6257925"/>
            <a:ext cx="609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So max possible volume = 144cm</a:t>
            </a:r>
            <a:r>
              <a:rPr lang="en-GB" baseline="30000" dirty="0">
                <a:solidFill>
                  <a:srgbClr val="FFFF00"/>
                </a:solidFill>
                <a:latin typeface="+mj-lt"/>
              </a:rPr>
              <a:t>3</a:t>
            </a:r>
            <a:endParaRPr lang="en-GB" dirty="0">
              <a:solidFill>
                <a:srgbClr val="FFFF00"/>
              </a:solidFill>
              <a:latin typeface="+mj-lt"/>
            </a:endParaRPr>
          </a:p>
        </p:txBody>
      </p:sp>
      <p:grpSp>
        <p:nvGrpSpPr>
          <p:cNvPr id="119822" name="Group 33"/>
          <p:cNvGrpSpPr>
            <a:grpSpLocks/>
          </p:cNvGrpSpPr>
          <p:nvPr/>
        </p:nvGrpSpPr>
        <p:grpSpPr bwMode="auto">
          <a:xfrm>
            <a:off x="2128838" y="2341563"/>
            <a:ext cx="3890962" cy="1358900"/>
            <a:chOff x="2128824" y="2342350"/>
            <a:chExt cx="3890984" cy="1358114"/>
          </a:xfrm>
        </p:grpSpPr>
        <p:sp>
          <p:nvSpPr>
            <p:cNvPr id="53254" name="Line 6"/>
            <p:cNvSpPr>
              <a:spLocks noChangeShapeType="1"/>
            </p:cNvSpPr>
            <p:nvPr/>
          </p:nvSpPr>
          <p:spPr bwMode="auto">
            <a:xfrm>
              <a:off x="2133586" y="2989675"/>
              <a:ext cx="3886222" cy="158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>
                <a:defRPr/>
              </a:pPr>
              <a:endParaRPr lang="en-GB">
                <a:latin typeface="+mj-lt"/>
              </a:endParaRPr>
            </a:p>
          </p:txBody>
        </p:sp>
        <p:sp>
          <p:nvSpPr>
            <p:cNvPr id="119831" name="Rectangle 27"/>
            <p:cNvSpPr>
              <a:spLocks noChangeArrowheads="1"/>
            </p:cNvSpPr>
            <p:nvPr/>
          </p:nvSpPr>
          <p:spPr bwMode="auto">
            <a:xfrm>
              <a:off x="2128824" y="2342350"/>
              <a:ext cx="3890984" cy="1357320"/>
            </a:xfrm>
            <a:prstGeom prst="rect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cxnSp>
          <p:nvCxnSpPr>
            <p:cNvPr id="119832" name="Straight Connector 29"/>
            <p:cNvCxnSpPr>
              <a:cxnSpLocks noChangeShapeType="1"/>
            </p:cNvCxnSpPr>
            <p:nvPr/>
          </p:nvCxnSpPr>
          <p:spPr bwMode="auto">
            <a:xfrm rot="5400000">
              <a:off x="2626508" y="3021010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33" name="Straight Connector 30"/>
            <p:cNvCxnSpPr>
              <a:cxnSpLocks noChangeShapeType="1"/>
            </p:cNvCxnSpPr>
            <p:nvPr/>
          </p:nvCxnSpPr>
          <p:spPr bwMode="auto">
            <a:xfrm rot="5400000">
              <a:off x="3622670" y="3020216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9834" name="Straight Connector 31"/>
            <p:cNvCxnSpPr>
              <a:cxnSpLocks noChangeShapeType="1"/>
            </p:cNvCxnSpPr>
            <p:nvPr/>
          </p:nvCxnSpPr>
          <p:spPr bwMode="auto">
            <a:xfrm rot="5400000">
              <a:off x="4525962" y="3020216"/>
              <a:ext cx="1357320" cy="1588"/>
            </a:xfrm>
            <a:prstGeom prst="line">
              <a:avLst/>
            </a:prstGeom>
            <a:noFill/>
            <a:ln w="57150" algn="ctr">
              <a:solidFill>
                <a:srgbClr val="FFFFCC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" name="TextBox 32"/>
          <p:cNvSpPr txBox="1"/>
          <p:nvPr/>
        </p:nvSpPr>
        <p:spPr>
          <a:xfrm>
            <a:off x="952500" y="1890713"/>
            <a:ext cx="12080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4662488" y="4514850"/>
            <a:ext cx="180975" cy="180975"/>
          </a:xfrm>
          <a:prstGeom prst="ellipse">
            <a:avLst/>
          </a:prstGeom>
          <a:solidFill>
            <a:srgbClr val="FF0000"/>
          </a:solidFill>
          <a:ln w="3810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8" name="Text Box 25"/>
          <p:cNvSpPr txBox="1">
            <a:spLocks noChangeArrowheads="1"/>
          </p:cNvSpPr>
          <p:nvPr/>
        </p:nvSpPr>
        <p:spPr bwMode="auto">
          <a:xfrm>
            <a:off x="5289550" y="2913063"/>
            <a:ext cx="6381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4448175" y="3065463"/>
            <a:ext cx="6365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  <a:r>
              <a:rPr lang="en-GB" sz="1600" dirty="0">
                <a:solidFill>
                  <a:srgbClr val="FFFF00"/>
                </a:solidFill>
                <a:latin typeface="+mj-lt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3270" grpId="0" autoUpdateAnimBg="0"/>
      <p:bldP spid="53273" grpId="0" autoUpdateAnimBg="0"/>
      <p:bldP spid="53274" grpId="0" animBg="1"/>
      <p:bldP spid="53275" grpId="0" animBg="1"/>
      <p:bldP spid="53276" grpId="0" animBg="1"/>
      <p:bldP spid="53278" grpId="0" autoUpdateAnimBg="0"/>
      <p:bldP spid="53279" grpId="0" autoUpdateAnimBg="0"/>
      <p:bldP spid="35" grpId="0" animBg="1"/>
      <p:bldP spid="28" grpId="0" autoUpdateAnimBg="0"/>
      <p:bldP spid="29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771525" y="1428750"/>
            <a:ext cx="20812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Example 36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862013" y="2055813"/>
            <a:ext cx="81438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When a company launches a new product its share of the market after x months is calculated by the formula</a:t>
            </a:r>
          </a:p>
        </p:txBody>
      </p:sp>
      <p:sp>
        <p:nvSpPr>
          <p:cNvPr id="120836" name="Rectangle 5"/>
          <p:cNvSpPr>
            <a:spLocks noChangeArrowheads="1"/>
          </p:cNvSpPr>
          <p:nvPr/>
        </p:nvSpPr>
        <p:spPr bwMode="auto">
          <a:xfrm>
            <a:off x="1676400" y="3490913"/>
            <a:ext cx="4648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1438275" y="4333875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So after 5 months the share is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2293938" y="4957763"/>
            <a:ext cx="34067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S(5) =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5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 –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4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25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5248275" y="4957763"/>
            <a:ext cx="1890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solidFill>
                  <a:srgbClr val="FFFF00"/>
                </a:solidFill>
                <a:latin typeface="+mj-lt"/>
              </a:rPr>
              <a:t> = </a:t>
            </a:r>
            <a:r>
              <a:rPr lang="en-GB" sz="3200" baseline="30000">
                <a:solidFill>
                  <a:srgbClr val="FFFF00"/>
                </a:solidFill>
                <a:latin typeface="+mj-lt"/>
              </a:rPr>
              <a:t>6</a:t>
            </a:r>
            <a:r>
              <a:rPr lang="en-GB" sz="320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>
                <a:solidFill>
                  <a:srgbClr val="FFFF00"/>
                </a:solidFill>
                <a:latin typeface="+mj-lt"/>
              </a:rPr>
              <a:t>25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561975" y="5670550"/>
            <a:ext cx="853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 the maximum share of the market </a:t>
            </a:r>
          </a:p>
          <a:p>
            <a:pPr>
              <a:defRPr/>
            </a:pPr>
            <a:r>
              <a:rPr lang="en-GB" dirty="0">
                <a:latin typeface="+mj-lt"/>
              </a:rPr>
              <a:t>that the company can achieve.</a:t>
            </a:r>
          </a:p>
        </p:txBody>
      </p:sp>
      <p:sp>
        <p:nvSpPr>
          <p:cNvPr id="55309" name="Text Box 13"/>
          <p:cNvSpPr txBox="1">
            <a:spLocks noChangeArrowheads="1"/>
          </p:cNvSpPr>
          <p:nvPr/>
        </p:nvSpPr>
        <p:spPr bwMode="auto">
          <a:xfrm>
            <a:off x="5310188" y="3254375"/>
            <a:ext cx="1524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(x  </a:t>
            </a:r>
            <a:r>
              <a:rPr lang="en-GB" dirty="0">
                <a:latin typeface="+mj-lt"/>
                <a:sym typeface="Symbol" pitchFamily="18" charset="2"/>
              </a:rPr>
              <a:t></a:t>
            </a:r>
            <a:r>
              <a:rPr lang="en-GB" dirty="0">
                <a:latin typeface="+mj-lt"/>
              </a:rPr>
              <a:t> 2)</a:t>
            </a:r>
          </a:p>
        </p:txBody>
      </p:sp>
      <p:graphicFrame>
        <p:nvGraphicFramePr>
          <p:cNvPr id="120842" name="Object 2"/>
          <p:cNvGraphicFramePr>
            <a:graphicFrameLocks noChangeAspect="1"/>
          </p:cNvGraphicFramePr>
          <p:nvPr/>
        </p:nvGraphicFramePr>
        <p:xfrm>
          <a:off x="3189288" y="3067050"/>
          <a:ext cx="207962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66" name="Equation" r:id="rId3" imgW="888614" imgH="393529" progId="Equation.DSMT4">
                  <p:embed/>
                </p:oleObj>
              </mc:Choice>
              <mc:Fallback>
                <p:oleObj name="Equation" r:id="rId3" imgW="888614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9288" y="3067050"/>
                        <a:ext cx="2079625" cy="9207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5" grpId="0" autoUpdateAnimBg="0"/>
      <p:bldP spid="55306" grpId="0" autoUpdateAnimBg="0"/>
      <p:bldP spid="55307" grpId="0" autoUpdateAnimBg="0"/>
      <p:bldP spid="55308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3881438" y="2967038"/>
            <a:ext cx="16287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= 2x</a:t>
            </a:r>
            <a:r>
              <a:rPr lang="en-GB" baseline="30000" dirty="0">
                <a:latin typeface="+mj-lt"/>
              </a:rPr>
              <a:t>3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943225" y="3519488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8x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 - 2x</a:t>
            </a:r>
            <a:r>
              <a:rPr lang="en-GB" baseline="30000" dirty="0">
                <a:latin typeface="+mj-lt"/>
              </a:rPr>
              <a:t>3   </a:t>
            </a:r>
            <a:r>
              <a:rPr lang="en-GB" dirty="0">
                <a:latin typeface="+mj-lt"/>
              </a:rPr>
              <a:t>= 0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3019425" y="4052888"/>
            <a:ext cx="3352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2x</a:t>
            </a:r>
            <a:r>
              <a:rPr lang="en-GB" baseline="30000" dirty="0">
                <a:latin typeface="+mj-lt"/>
              </a:rPr>
              <a:t>2</a:t>
            </a:r>
            <a:r>
              <a:rPr lang="en-GB" dirty="0">
                <a:latin typeface="+mj-lt"/>
              </a:rPr>
              <a:t>(4 – x) = 0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2900363" y="4576763"/>
            <a:ext cx="3505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x = 0  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or  x = 4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 flipV="1">
            <a:off x="2724150" y="4967288"/>
            <a:ext cx="762000" cy="4397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1147763" y="5419725"/>
            <a:ext cx="3124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 with interval</a:t>
            </a: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 flipH="1" flipV="1">
            <a:off x="5514975" y="5067300"/>
            <a:ext cx="685800" cy="533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7357" name="Text Box 13"/>
          <p:cNvSpPr txBox="1">
            <a:spLocks noChangeArrowheads="1"/>
          </p:cNvSpPr>
          <p:nvPr/>
        </p:nvSpPr>
        <p:spPr bwMode="auto">
          <a:xfrm>
            <a:off x="6024563" y="5414963"/>
            <a:ext cx="2438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In interval</a:t>
            </a:r>
          </a:p>
        </p:txBody>
      </p:sp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1471613" y="6257925"/>
            <a:ext cx="7239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now check the gradients either side of 4</a:t>
            </a:r>
          </a:p>
        </p:txBody>
      </p:sp>
      <p:sp>
        <p:nvSpPr>
          <p:cNvPr id="57359" name="Line 15"/>
          <p:cNvSpPr>
            <a:spLocks noChangeShapeType="1"/>
          </p:cNvSpPr>
          <p:nvPr/>
        </p:nvSpPr>
        <p:spPr bwMode="auto">
          <a:xfrm>
            <a:off x="3667125" y="4605338"/>
            <a:ext cx="762000" cy="4572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en-GB">
              <a:latin typeface="+mj-lt"/>
            </a:endParaRPr>
          </a:p>
        </p:txBody>
      </p:sp>
      <p:graphicFrame>
        <p:nvGraphicFramePr>
          <p:cNvPr id="122892" name="Object 2"/>
          <p:cNvGraphicFramePr>
            <a:graphicFrameLocks noChangeAspect="1"/>
          </p:cNvGraphicFramePr>
          <p:nvPr/>
        </p:nvGraphicFramePr>
        <p:xfrm>
          <a:off x="3124200" y="2071688"/>
          <a:ext cx="2830513" cy="76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7" name="Equation" r:id="rId3" imgW="1459866" imgH="393529" progId="Equation.DSMT4">
                  <p:embed/>
                </p:oleObj>
              </mc:Choice>
              <mc:Fallback>
                <p:oleObj name="Equation" r:id="rId3" imgW="1459866" imgH="39352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071688"/>
                        <a:ext cx="2830513" cy="763587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50800">
                        <a:solidFill>
                          <a:srgbClr val="3333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562725" y="2162175"/>
            <a:ext cx="1844675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dirty="0">
                <a:solidFill>
                  <a:srgbClr val="FFFF00"/>
                </a:solidFill>
                <a:latin typeface="+mj-lt"/>
              </a:rPr>
              <a:t>rearrange</a:t>
            </a: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573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7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7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57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utoUpdateAnimBg="0"/>
      <p:bldP spid="57350" grpId="0" autoUpdateAnimBg="0"/>
      <p:bldP spid="57351" grpId="0" autoUpdateAnimBg="0"/>
      <p:bldP spid="57352" grpId="0" autoUpdateAnimBg="0"/>
      <p:bldP spid="57354" grpId="0" autoUpdateAnimBg="0"/>
      <p:bldP spid="57357" grpId="0" autoUpdateAnimBg="0"/>
      <p:bldP spid="57358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25"/>
          <p:cNvSpPr>
            <a:spLocks noChangeArrowheads="1"/>
          </p:cNvSpPr>
          <p:nvPr/>
        </p:nvSpPr>
        <p:spPr bwMode="auto">
          <a:xfrm>
            <a:off x="2855913" y="4514850"/>
            <a:ext cx="1173162" cy="282575"/>
          </a:xfrm>
          <a:custGeom>
            <a:avLst/>
            <a:gdLst>
              <a:gd name="T0" fmla="*/ 0 w 1173480"/>
              <a:gd name="T1" fmla="*/ 294915 h 281940"/>
              <a:gd name="T2" fmla="*/ 606304 w 1173480"/>
              <a:gd name="T3" fmla="*/ 7971 h 281940"/>
              <a:gd name="T4" fmla="*/ 1167136 w 1173480"/>
              <a:gd name="T5" fmla="*/ 247090 h 281940"/>
              <a:gd name="T6" fmla="*/ 1167136 w 1173480"/>
              <a:gd name="T7" fmla="*/ 247090 h 281940"/>
              <a:gd name="T8" fmla="*/ 0 60000 65536"/>
              <a:gd name="T9" fmla="*/ 0 60000 65536"/>
              <a:gd name="T10" fmla="*/ 0 60000 65536"/>
              <a:gd name="T11" fmla="*/ 0 60000 65536"/>
              <a:gd name="T12" fmla="*/ 0 w 1173480"/>
              <a:gd name="T13" fmla="*/ 0 h 281940"/>
              <a:gd name="T14" fmla="*/ 1173480 w 1173480"/>
              <a:gd name="T15" fmla="*/ 281940 h 28194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173480" h="281940">
                <a:moveTo>
                  <a:pt x="0" y="281940"/>
                </a:moveTo>
                <a:cubicBezTo>
                  <a:pt x="207010" y="148590"/>
                  <a:pt x="414020" y="15240"/>
                  <a:pt x="609600" y="7620"/>
                </a:cubicBezTo>
                <a:cubicBezTo>
                  <a:pt x="805180" y="0"/>
                  <a:pt x="1173480" y="236220"/>
                  <a:pt x="1173480" y="236220"/>
                </a:cubicBezTo>
              </a:path>
            </a:pathLst>
          </a:custGeom>
          <a:noFill/>
          <a:ln w="57150" algn="ctr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123907" name="Group 8"/>
          <p:cNvGrpSpPr>
            <a:grpSpLocks/>
          </p:cNvGrpSpPr>
          <p:nvPr/>
        </p:nvGrpSpPr>
        <p:grpSpPr bwMode="auto">
          <a:xfrm>
            <a:off x="1404938" y="2424113"/>
            <a:ext cx="3200400" cy="1524000"/>
            <a:chOff x="1200" y="528"/>
            <a:chExt cx="2016" cy="960"/>
          </a:xfrm>
        </p:grpSpPr>
        <p:sp>
          <p:nvSpPr>
            <p:cNvPr id="123928" name="Rectangle 3"/>
            <p:cNvSpPr>
              <a:spLocks noChangeArrowheads="1"/>
            </p:cNvSpPr>
            <p:nvPr/>
          </p:nvSpPr>
          <p:spPr bwMode="auto">
            <a:xfrm>
              <a:off x="1200" y="528"/>
              <a:ext cx="2016" cy="96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23929" name="Line 4"/>
            <p:cNvSpPr>
              <a:spLocks noChangeShapeType="1"/>
            </p:cNvSpPr>
            <p:nvPr/>
          </p:nvSpPr>
          <p:spPr bwMode="auto">
            <a:xfrm>
              <a:off x="1200" y="1008"/>
              <a:ext cx="201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0" name="Line 5"/>
            <p:cNvSpPr>
              <a:spLocks noChangeShapeType="1"/>
            </p:cNvSpPr>
            <p:nvPr/>
          </p:nvSpPr>
          <p:spPr bwMode="auto">
            <a:xfrm>
              <a:off x="1872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1" name="Line 6"/>
            <p:cNvSpPr>
              <a:spLocks noChangeShapeType="1"/>
            </p:cNvSpPr>
            <p:nvPr/>
          </p:nvSpPr>
          <p:spPr bwMode="auto">
            <a:xfrm>
              <a:off x="2304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3932" name="Line 7"/>
            <p:cNvSpPr>
              <a:spLocks noChangeShapeType="1"/>
            </p:cNvSpPr>
            <p:nvPr/>
          </p:nvSpPr>
          <p:spPr bwMode="auto">
            <a:xfrm>
              <a:off x="2736" y="528"/>
              <a:ext cx="0" cy="96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58377" name="Text Box 9"/>
          <p:cNvSpPr txBox="1">
            <a:spLocks noChangeArrowheads="1"/>
          </p:cNvSpPr>
          <p:nvPr/>
        </p:nvSpPr>
        <p:spPr bwMode="auto">
          <a:xfrm>
            <a:off x="1585913" y="2576513"/>
            <a:ext cx="3124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x       </a:t>
            </a:r>
            <a:r>
              <a:rPr lang="en-GB">
                <a:latin typeface="+mj-lt"/>
                <a:sym typeface="Symbol" pitchFamily="18" charset="2"/>
              </a:rPr>
              <a:t></a:t>
            </a:r>
            <a:r>
              <a:rPr lang="en-GB">
                <a:latin typeface="+mj-lt"/>
              </a:rPr>
              <a:t>     4     </a:t>
            </a:r>
            <a:r>
              <a:rPr lang="en-GB">
                <a:latin typeface="+mj-lt"/>
                <a:sym typeface="Symbol" pitchFamily="18" charset="2"/>
              </a:rPr>
              <a:t></a:t>
            </a:r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1362075" y="3338513"/>
            <a:ext cx="1123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S </a:t>
            </a:r>
            <a:r>
              <a:rPr lang="en-GB" dirty="0">
                <a:solidFill>
                  <a:srgbClr val="FFFF00"/>
                </a:solidFill>
                <a:latin typeface="+mj-lt"/>
                <a:sym typeface="Symbol" pitchFamily="18" charset="2"/>
              </a:rPr>
              <a:t>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(x)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5205413" y="22526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latin typeface="+mj-lt"/>
              </a:rPr>
              <a:t>S </a:t>
            </a:r>
            <a:r>
              <a:rPr lang="en-GB">
                <a:latin typeface="+mj-lt"/>
                <a:sym typeface="Symbol" pitchFamily="18" charset="2"/>
              </a:rPr>
              <a:t></a:t>
            </a:r>
            <a:r>
              <a:rPr lang="en-GB">
                <a:latin typeface="+mj-lt"/>
              </a:rPr>
              <a:t>(3.9 ) = 0.00337…</a:t>
            </a:r>
          </a:p>
        </p:txBody>
      </p:sp>
      <p:sp>
        <p:nvSpPr>
          <p:cNvPr id="58380" name="Text Box 12"/>
          <p:cNvSpPr txBox="1">
            <a:spLocks noChangeArrowheads="1"/>
          </p:cNvSpPr>
          <p:nvPr/>
        </p:nvSpPr>
        <p:spPr bwMode="auto">
          <a:xfrm>
            <a:off x="5205413" y="3090863"/>
            <a:ext cx="3657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S </a:t>
            </a:r>
            <a:r>
              <a:rPr lang="en-GB" dirty="0">
                <a:latin typeface="+mj-lt"/>
                <a:sym typeface="Symbol" pitchFamily="18" charset="2"/>
              </a:rPr>
              <a:t></a:t>
            </a:r>
            <a:r>
              <a:rPr lang="en-GB" dirty="0">
                <a:latin typeface="+mj-lt"/>
              </a:rPr>
              <a:t>(4.1) = -0.0029…</a:t>
            </a:r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 flipV="1">
            <a:off x="2471738" y="4343400"/>
            <a:ext cx="457200" cy="533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157538" y="4329113"/>
            <a:ext cx="685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3" name="Line 15"/>
          <p:cNvSpPr>
            <a:spLocks noChangeShapeType="1"/>
          </p:cNvSpPr>
          <p:nvPr/>
        </p:nvSpPr>
        <p:spPr bwMode="auto">
          <a:xfrm>
            <a:off x="4148138" y="4329113"/>
            <a:ext cx="381000" cy="4572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67363" y="3881438"/>
            <a:ext cx="3529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Hence max TP at  x = 4</a:t>
            </a:r>
          </a:p>
        </p:txBody>
      </p:sp>
      <p:sp>
        <p:nvSpPr>
          <p:cNvPr id="58386" name="Text Box 18"/>
          <p:cNvSpPr txBox="1">
            <a:spLocks noChangeArrowheads="1"/>
          </p:cNvSpPr>
          <p:nvPr/>
        </p:nvSpPr>
        <p:spPr bwMode="auto">
          <a:xfrm>
            <a:off x="1057275" y="5095875"/>
            <a:ext cx="541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And max share of market = S(4)</a:t>
            </a:r>
            <a:endParaRPr lang="en-GB" baseline="-2500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58387" name="Text Box 19"/>
          <p:cNvSpPr txBox="1">
            <a:spLocks noChangeArrowheads="1"/>
          </p:cNvSpPr>
          <p:nvPr/>
        </p:nvSpPr>
        <p:spPr bwMode="auto">
          <a:xfrm>
            <a:off x="6238875" y="5095875"/>
            <a:ext cx="24399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>
                <a:latin typeface="+mj-lt"/>
              </a:rPr>
              <a:t>= </a:t>
            </a:r>
            <a:r>
              <a:rPr lang="en-GB" sz="3200" baseline="30000">
                <a:latin typeface="+mj-lt"/>
              </a:rPr>
              <a:t>2</a:t>
            </a:r>
            <a:r>
              <a:rPr lang="en-GB" sz="3200">
                <a:latin typeface="+mj-lt"/>
              </a:rPr>
              <a:t>/</a:t>
            </a:r>
            <a:r>
              <a:rPr lang="en-GB" sz="3200" baseline="-25000">
                <a:latin typeface="+mj-lt"/>
              </a:rPr>
              <a:t>4</a:t>
            </a:r>
            <a:r>
              <a:rPr lang="en-GB" sz="3200">
                <a:latin typeface="+mj-lt"/>
              </a:rPr>
              <a:t> – </a:t>
            </a:r>
            <a:r>
              <a:rPr lang="en-GB" sz="3200" baseline="30000">
                <a:latin typeface="+mj-lt"/>
              </a:rPr>
              <a:t>4</a:t>
            </a:r>
            <a:r>
              <a:rPr lang="en-GB" sz="3200">
                <a:latin typeface="+mj-lt"/>
              </a:rPr>
              <a:t>/</a:t>
            </a:r>
            <a:r>
              <a:rPr lang="en-GB" sz="3200" baseline="-25000">
                <a:latin typeface="+mj-lt"/>
              </a:rPr>
              <a:t>16</a:t>
            </a:r>
          </a:p>
        </p:txBody>
      </p:sp>
      <p:sp>
        <p:nvSpPr>
          <p:cNvPr id="58388" name="Text Box 20"/>
          <p:cNvSpPr txBox="1">
            <a:spLocks noChangeArrowheads="1"/>
          </p:cNvSpPr>
          <p:nvPr/>
        </p:nvSpPr>
        <p:spPr bwMode="auto">
          <a:xfrm>
            <a:off x="6364288" y="5697538"/>
            <a:ext cx="2057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latin typeface="+mj-lt"/>
              </a:rPr>
              <a:t>= </a:t>
            </a:r>
            <a:r>
              <a:rPr lang="en-GB" sz="3200" baseline="30000" dirty="0">
                <a:latin typeface="+mj-lt"/>
              </a:rPr>
              <a:t>1</a:t>
            </a:r>
            <a:r>
              <a:rPr lang="en-GB" sz="3200" dirty="0">
                <a:latin typeface="+mj-lt"/>
              </a:rPr>
              <a:t>/</a:t>
            </a:r>
            <a:r>
              <a:rPr lang="en-GB" sz="3200" baseline="-25000" dirty="0">
                <a:latin typeface="+mj-lt"/>
              </a:rPr>
              <a:t>2</a:t>
            </a:r>
            <a:r>
              <a:rPr lang="en-GB" sz="3200" dirty="0">
                <a:latin typeface="+mj-lt"/>
              </a:rPr>
              <a:t> – </a:t>
            </a:r>
            <a:r>
              <a:rPr lang="en-GB" sz="3200" baseline="30000" dirty="0">
                <a:latin typeface="+mj-lt"/>
              </a:rPr>
              <a:t>1</a:t>
            </a:r>
            <a:r>
              <a:rPr lang="en-GB" sz="3200" dirty="0">
                <a:latin typeface="+mj-lt"/>
              </a:rPr>
              <a:t>/</a:t>
            </a:r>
            <a:r>
              <a:rPr lang="en-GB" sz="3200" baseline="-25000" dirty="0">
                <a:latin typeface="+mj-lt"/>
              </a:rPr>
              <a:t>4</a:t>
            </a: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6230938" y="6299200"/>
            <a:ext cx="14859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= </a:t>
            </a:r>
            <a:r>
              <a:rPr lang="en-GB" sz="3200" baseline="30000" dirty="0">
                <a:solidFill>
                  <a:srgbClr val="FFFF00"/>
                </a:solidFill>
                <a:latin typeface="+mj-lt"/>
              </a:rPr>
              <a:t>1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/</a:t>
            </a:r>
            <a:r>
              <a:rPr lang="en-GB" sz="3200" baseline="-25000" dirty="0">
                <a:solidFill>
                  <a:srgbClr val="FFFF00"/>
                </a:solidFill>
                <a:latin typeface="+mj-lt"/>
              </a:rPr>
              <a:t>4</a:t>
            </a:r>
            <a:endParaRPr lang="en-GB" sz="32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609600" y="533400"/>
            <a:ext cx="7772400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Optimization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14450" y="1890713"/>
            <a:ext cx="120808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Nature</a:t>
            </a: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395663" y="4424363"/>
            <a:ext cx="180975" cy="180975"/>
          </a:xfrm>
          <a:prstGeom prst="ellipse">
            <a:avLst/>
          </a:prstGeom>
          <a:solidFill>
            <a:srgbClr val="FF0000"/>
          </a:solidFill>
          <a:ln w="57150" algn="ctr">
            <a:solidFill>
              <a:srgbClr val="00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0325" y="1417638"/>
            <a:ext cx="839788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600" dirty="0">
                <a:solidFill>
                  <a:srgbClr val="FFFF00"/>
                </a:solidFill>
                <a:latin typeface="+mj-lt"/>
              </a:rPr>
              <a:t>Higher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70325" y="1355725"/>
            <a:ext cx="17414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Outcome 3</a:t>
            </a:r>
          </a:p>
        </p:txBody>
      </p:sp>
      <p:sp>
        <p:nvSpPr>
          <p:cNvPr id="27" name="Text Box 10"/>
          <p:cNvSpPr txBox="1">
            <a:spLocks noChangeArrowheads="1"/>
          </p:cNvSpPr>
          <p:nvPr/>
        </p:nvSpPr>
        <p:spPr bwMode="auto">
          <a:xfrm>
            <a:off x="2566988" y="3170238"/>
            <a:ext cx="539750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+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3970338" y="3162300"/>
            <a:ext cx="539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4400" dirty="0">
                <a:solidFill>
                  <a:srgbClr val="FFFF00"/>
                </a:solidFill>
                <a:latin typeface="+mj-lt"/>
              </a:rPr>
              <a:t>-</a:t>
            </a:r>
          </a:p>
        </p:txBody>
      </p:sp>
      <p:sp>
        <p:nvSpPr>
          <p:cNvPr id="31" name="Text Box 10"/>
          <p:cNvSpPr txBox="1">
            <a:spLocks noChangeArrowheads="1"/>
          </p:cNvSpPr>
          <p:nvPr/>
        </p:nvSpPr>
        <p:spPr bwMode="auto">
          <a:xfrm>
            <a:off x="3240088" y="3282950"/>
            <a:ext cx="5413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200" dirty="0">
                <a:solidFill>
                  <a:srgbClr val="FFFF00"/>
                </a:solidFill>
                <a:latin typeface="+mj-lt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8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83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583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58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58378" grpId="0" autoUpdateAnimBg="0"/>
      <p:bldP spid="58381" grpId="0" animBg="1"/>
      <p:bldP spid="58382" grpId="0" animBg="1"/>
      <p:bldP spid="58383" grpId="0" animBg="1"/>
      <p:bldP spid="58384" grpId="0" autoUpdateAnimBg="0"/>
      <p:bldP spid="58386" grpId="0" autoUpdateAnimBg="0"/>
      <p:bldP spid="58387" grpId="0" autoUpdateAnimBg="0"/>
      <p:bldP spid="58388" grpId="0" autoUpdateAnimBg="0"/>
      <p:bldP spid="58390" grpId="0" autoUpdateAnimBg="0"/>
      <p:bldP spid="25" grpId="0" animBg="1"/>
      <p:bldP spid="27" grpId="0" autoUpdateAnimBg="0"/>
      <p:bldP spid="30" grpId="0" autoUpdateAnimBg="0"/>
      <p:bldP spid="3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533400"/>
            <a:ext cx="7086600" cy="814388"/>
          </a:xfrm>
        </p:spPr>
        <p:txBody>
          <a:bodyPr/>
          <a:lstStyle/>
          <a:p>
            <a:pPr algn="ctr"/>
            <a:r>
              <a:rPr lang="en-GB" b="0">
                <a:effectLst/>
              </a:rPr>
              <a:t>Derivative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625475" y="1965325"/>
            <a:ext cx="80010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We have seen that on curves the gradient changes continually and is dependant on the position on the curve.  </a:t>
            </a:r>
            <a:r>
              <a:rPr lang="en-GB" dirty="0" err="1">
                <a:solidFill>
                  <a:srgbClr val="FFFF00"/>
                </a:solidFill>
                <a:latin typeface="+mj-lt"/>
              </a:rPr>
              <a:t>ie</a:t>
            </a:r>
            <a:r>
              <a:rPr lang="en-GB" dirty="0">
                <a:solidFill>
                  <a:srgbClr val="FFFF00"/>
                </a:solidFill>
                <a:latin typeface="+mj-lt"/>
              </a:rPr>
              <a:t> the x-value of the given point.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881063" y="3794125"/>
            <a:ext cx="7848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 process of finding the gradient is called  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1395413" y="4437063"/>
            <a:ext cx="7748587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DIFFERENTIATING </a:t>
            </a:r>
          </a:p>
          <a:p>
            <a:pPr>
              <a:defRPr/>
            </a:pPr>
            <a:r>
              <a:rPr lang="en-GB" dirty="0">
                <a:latin typeface="+mj-lt"/>
              </a:rPr>
              <a:t>or   </a:t>
            </a:r>
          </a:p>
          <a:p>
            <a:pPr>
              <a:defRPr/>
            </a:pPr>
            <a:r>
              <a:rPr lang="en-GB" dirty="0">
                <a:latin typeface="+mj-lt"/>
              </a:rPr>
              <a:t>FINDING THE DERIVATIVE (Gradient)</a:t>
            </a:r>
          </a:p>
        </p:txBody>
      </p:sp>
      <p:sp>
        <p:nvSpPr>
          <p:cNvPr id="6" name="Cloud 5"/>
          <p:cNvSpPr/>
          <p:nvPr/>
        </p:nvSpPr>
        <p:spPr bwMode="auto">
          <a:xfrm>
            <a:off x="0" y="3128963"/>
            <a:ext cx="3846513" cy="701675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Differentiating</a:t>
            </a:r>
          </a:p>
        </p:txBody>
      </p:sp>
      <p:sp>
        <p:nvSpPr>
          <p:cNvPr id="7" name="Cloud 6"/>
          <p:cNvSpPr/>
          <p:nvPr/>
        </p:nvSpPr>
        <p:spPr bwMode="auto">
          <a:xfrm>
            <a:off x="5749925" y="2501900"/>
            <a:ext cx="3394075" cy="1265238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Finding the GRADIENT</a:t>
            </a:r>
          </a:p>
        </p:txBody>
      </p:sp>
      <p:sp>
        <p:nvSpPr>
          <p:cNvPr id="8" name="Cloud 7"/>
          <p:cNvSpPr/>
          <p:nvPr/>
        </p:nvSpPr>
        <p:spPr bwMode="auto">
          <a:xfrm>
            <a:off x="0" y="4235450"/>
            <a:ext cx="3738563" cy="1265238"/>
          </a:xfrm>
          <a:prstGeom prst="cloud">
            <a:avLst/>
          </a:prstGeom>
          <a:solidFill>
            <a:srgbClr val="4D4D4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Finding the rate of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utoUpdateAnimBg="0"/>
      <p:bldP spid="16388" grpId="0" autoUpdateAnimBg="0"/>
      <p:bldP spid="16389" grpId="0" autoUpdateAnimBg="0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946150" y="3017838"/>
            <a:ext cx="3505200" cy="3733800"/>
            <a:chOff x="1488" y="1968"/>
            <a:chExt cx="2208" cy="2352"/>
          </a:xfrm>
        </p:grpSpPr>
        <p:sp>
          <p:nvSpPr>
            <p:cNvPr id="37907" name="Rectangle 14"/>
            <p:cNvSpPr>
              <a:spLocks noChangeArrowheads="1"/>
            </p:cNvSpPr>
            <p:nvPr/>
          </p:nvSpPr>
          <p:spPr bwMode="auto">
            <a:xfrm>
              <a:off x="1488" y="1968"/>
              <a:ext cx="2208" cy="2352"/>
            </a:xfrm>
            <a:prstGeom prst="rect">
              <a:avLst/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8" name="Line 15"/>
            <p:cNvSpPr>
              <a:spLocks noChangeShapeType="1"/>
            </p:cNvSpPr>
            <p:nvPr/>
          </p:nvSpPr>
          <p:spPr bwMode="auto">
            <a:xfrm>
              <a:off x="1488" y="2352"/>
              <a:ext cx="220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909" name="Line 16"/>
            <p:cNvSpPr>
              <a:spLocks noChangeShapeType="1"/>
            </p:cNvSpPr>
            <p:nvPr/>
          </p:nvSpPr>
          <p:spPr bwMode="auto">
            <a:xfrm>
              <a:off x="2496" y="1968"/>
              <a:ext cx="0" cy="235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762000" y="1965325"/>
            <a:ext cx="79708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If the formula/equation of the curve is given by f(x)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41325" y="2454275"/>
            <a:ext cx="84582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Then the derivative is called  f '(x)     -    “f dash x”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619625" y="3000375"/>
            <a:ext cx="445135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There is a simple way </a:t>
            </a:r>
          </a:p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of finding f '(x) from f(x). 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493838" y="3094038"/>
            <a:ext cx="28495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f(x)             f '(x) 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371600" y="3627438"/>
            <a:ext cx="274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2x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4x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371600" y="4033838"/>
            <a:ext cx="291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4x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8x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1371600" y="4440238"/>
            <a:ext cx="29416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5x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10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	50x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1371600" y="4846638"/>
            <a:ext cx="283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6x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7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42x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6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1371600" y="5253038"/>
            <a:ext cx="29114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3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3x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2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1371600" y="5659438"/>
            <a:ext cx="2819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5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5x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4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1371600" y="6065838"/>
            <a:ext cx="2835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 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99</a:t>
            </a:r>
            <a:r>
              <a:rPr lang="en-GB" dirty="0">
                <a:solidFill>
                  <a:srgbClr val="000000"/>
                </a:solidFill>
                <a:latin typeface="+mj-lt"/>
              </a:rPr>
              <a:t>	          99x</a:t>
            </a:r>
            <a:r>
              <a:rPr lang="en-GB" baseline="30000" dirty="0">
                <a:solidFill>
                  <a:srgbClr val="000000"/>
                </a:solidFill>
                <a:latin typeface="+mj-lt"/>
              </a:rPr>
              <a:t>98</a:t>
            </a:r>
            <a:endParaRPr lang="en-GB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>
          <a:xfrm>
            <a:off x="814388" y="533400"/>
            <a:ext cx="7196137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pic>
        <p:nvPicPr>
          <p:cNvPr id="20" name="Picture 19" descr="Rolf_Harri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2250" y="4084638"/>
            <a:ext cx="3568700" cy="2676525"/>
          </a:xfrm>
          <a:prstGeom prst="rect">
            <a:avLst/>
          </a:prstGeom>
          <a:ln w="76200">
            <a:solidFill>
              <a:schemeClr val="tx1">
                <a:lumMod val="50000"/>
              </a:schemeClr>
            </a:solidFill>
          </a:ln>
        </p:spPr>
      </p:pic>
      <p:sp>
        <p:nvSpPr>
          <p:cNvPr id="23" name="Oval Callout 22"/>
          <p:cNvSpPr/>
          <p:nvPr/>
        </p:nvSpPr>
        <p:spPr bwMode="auto">
          <a:xfrm>
            <a:off x="4603750" y="4043363"/>
            <a:ext cx="2535238" cy="995362"/>
          </a:xfrm>
          <a:prstGeom prst="wedgeEllipseCallout">
            <a:avLst>
              <a:gd name="adj1" fmla="val 51319"/>
              <a:gd name="adj2" fmla="val 47996"/>
            </a:avLst>
          </a:prstGeom>
          <a:solidFill>
            <a:srgbClr val="FFFFFF">
              <a:alpha val="74902"/>
            </a:srgb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2000" dirty="0">
                <a:solidFill>
                  <a:srgbClr val="000000"/>
                </a:solidFill>
                <a:latin typeface="+mj-lt"/>
              </a:rPr>
              <a:t>Have guessed the rule yet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  <p:bldP spid="17414" grpId="0" autoUpdateAnimBg="0"/>
      <p:bldP spid="17415" grpId="0" autoUpdateAnimBg="0"/>
      <p:bldP spid="17416" grpId="0" autoUpdateAnimBg="0"/>
      <p:bldP spid="17417" grpId="0" autoUpdateAnimBg="0"/>
      <p:bldP spid="17418" grpId="0" autoUpdateAnimBg="0"/>
      <p:bldP spid="17419" grpId="0" autoUpdateAnimBg="0"/>
      <p:bldP spid="17420" grpId="0" autoUpdateAnimBg="0"/>
      <p:bldP spid="17421" grpId="0" autoUpdateAnimBg="0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1630363" y="3779838"/>
            <a:ext cx="6446837" cy="1919287"/>
            <a:chOff x="1630363" y="3779838"/>
            <a:chExt cx="6446837" cy="1919287"/>
          </a:xfrm>
        </p:grpSpPr>
        <p:sp>
          <p:nvSpPr>
            <p:cNvPr id="38939" name="Rectangle 22"/>
            <p:cNvSpPr>
              <a:spLocks noChangeArrowheads="1"/>
            </p:cNvSpPr>
            <p:nvPr/>
          </p:nvSpPr>
          <p:spPr bwMode="auto">
            <a:xfrm>
              <a:off x="1630363" y="3779838"/>
              <a:ext cx="6446837" cy="1919287"/>
            </a:xfrm>
            <a:prstGeom prst="rect">
              <a:avLst/>
            </a:prstGeom>
            <a:solidFill>
              <a:srgbClr val="000000"/>
            </a:solidFill>
            <a:ln w="57150" algn="ctr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469" name="Text Box 13"/>
            <p:cNvSpPr txBox="1">
              <a:spLocks noChangeArrowheads="1"/>
            </p:cNvSpPr>
            <p:nvPr/>
          </p:nvSpPr>
          <p:spPr bwMode="auto">
            <a:xfrm>
              <a:off x="2362200" y="3978275"/>
              <a:ext cx="4708525" cy="646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GB" sz="3600" dirty="0">
                  <a:latin typeface="+mj-lt"/>
                </a:rPr>
                <a:t>If         f(x)    =  </a:t>
              </a:r>
              <a:r>
                <a:rPr lang="en-GB" sz="3600" dirty="0" err="1">
                  <a:latin typeface="+mj-lt"/>
                </a:rPr>
                <a:t>ax</a:t>
              </a:r>
              <a:r>
                <a:rPr lang="en-GB" sz="3600" baseline="30000" dirty="0" err="1">
                  <a:solidFill>
                    <a:srgbClr val="FFFF00"/>
                  </a:solidFill>
                  <a:latin typeface="+mj-lt"/>
                </a:rPr>
                <a:t>n</a:t>
              </a:r>
              <a:endParaRPr lang="en-GB" sz="3600" dirty="0">
                <a:solidFill>
                  <a:srgbClr val="FFFF00"/>
                </a:solidFill>
                <a:latin typeface="+mj-lt"/>
              </a:endParaRPr>
            </a:p>
          </p:txBody>
        </p:sp>
      </p:grp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6597650" y="4475163"/>
            <a:ext cx="6365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n</a:t>
            </a:r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6792913" y="4492625"/>
            <a:ext cx="933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-</a:t>
            </a:r>
            <a:r>
              <a:rPr lang="en-GB" sz="3200" dirty="0">
                <a:solidFill>
                  <a:srgbClr val="FFFF00"/>
                </a:solidFill>
                <a:latin typeface="+mj-lt"/>
              </a:rPr>
              <a:t>1</a:t>
            </a:r>
            <a:endParaRPr lang="en-GB" sz="3600" dirty="0">
              <a:solidFill>
                <a:srgbClr val="FFFF00"/>
              </a:solidFill>
              <a:latin typeface="+mj-lt"/>
            </a:endParaRPr>
          </a:p>
        </p:txBody>
      </p:sp>
      <p:sp>
        <p:nvSpPr>
          <p:cNvPr id="30" name="Text Box 13"/>
          <p:cNvSpPr txBox="1">
            <a:spLocks noChangeArrowheads="1"/>
          </p:cNvSpPr>
          <p:nvPr/>
        </p:nvSpPr>
        <p:spPr bwMode="auto">
          <a:xfrm>
            <a:off x="6445250" y="4473575"/>
            <a:ext cx="9334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>
                <a:solidFill>
                  <a:srgbClr val="FFFF00"/>
                </a:solidFill>
                <a:latin typeface="+mj-lt"/>
              </a:rPr>
              <a:t>n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944563" y="2286000"/>
            <a:ext cx="7758112" cy="1295400"/>
            <a:chOff x="307" y="1728"/>
            <a:chExt cx="4887" cy="816"/>
          </a:xfrm>
        </p:grpSpPr>
        <p:sp>
          <p:nvSpPr>
            <p:cNvPr id="38934" name="Line 10"/>
            <p:cNvSpPr>
              <a:spLocks noChangeShapeType="1"/>
            </p:cNvSpPr>
            <p:nvPr/>
          </p:nvSpPr>
          <p:spPr bwMode="auto">
            <a:xfrm>
              <a:off x="307" y="2112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8935" name="AutoShape 4"/>
            <p:cNvSpPr>
              <a:spLocks noChangeArrowheads="1"/>
            </p:cNvSpPr>
            <p:nvPr/>
          </p:nvSpPr>
          <p:spPr bwMode="auto">
            <a:xfrm>
              <a:off x="614" y="1728"/>
              <a:ext cx="1632" cy="768"/>
            </a:xfrm>
            <a:prstGeom prst="homePlate">
              <a:avLst>
                <a:gd name="adj" fmla="val 53125"/>
              </a:avLst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6" name="AutoShape 5"/>
            <p:cNvSpPr>
              <a:spLocks noChangeArrowheads="1"/>
            </p:cNvSpPr>
            <p:nvPr/>
          </p:nvSpPr>
          <p:spPr bwMode="auto">
            <a:xfrm>
              <a:off x="3024" y="1776"/>
              <a:ext cx="1632" cy="768"/>
            </a:xfrm>
            <a:prstGeom prst="homePlate">
              <a:avLst>
                <a:gd name="adj" fmla="val 53125"/>
              </a:avLst>
            </a:prstGeom>
            <a:solidFill>
              <a:schemeClr val="accent1"/>
            </a:solidFill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7" name="Line 8"/>
            <p:cNvSpPr>
              <a:spLocks noChangeShapeType="1"/>
            </p:cNvSpPr>
            <p:nvPr/>
          </p:nvSpPr>
          <p:spPr bwMode="auto">
            <a:xfrm>
              <a:off x="2237" y="2112"/>
              <a:ext cx="76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8938" name="Line 9"/>
            <p:cNvSpPr>
              <a:spLocks noChangeShapeType="1"/>
            </p:cNvSpPr>
            <p:nvPr/>
          </p:nvSpPr>
          <p:spPr bwMode="auto">
            <a:xfrm>
              <a:off x="4666" y="2160"/>
              <a:ext cx="528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960438"/>
            <a:ext cx="5121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Rule for Differentiating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84238" y="1798638"/>
            <a:ext cx="8001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It can be given by this simple flow diagram ...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447800" y="2454275"/>
            <a:ext cx="1905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multiply by the power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197475" y="25146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+mj-lt"/>
              </a:rPr>
              <a:t>reduce the power by 1</a:t>
            </a:r>
          </a:p>
        </p:txBody>
      </p:sp>
      <p:sp>
        <p:nvSpPr>
          <p:cNvPr id="19470" name="Text Box 14"/>
          <p:cNvSpPr txBox="1">
            <a:spLocks noChangeArrowheads="1"/>
          </p:cNvSpPr>
          <p:nvPr/>
        </p:nvSpPr>
        <p:spPr bwMode="auto">
          <a:xfrm>
            <a:off x="2362200" y="4740275"/>
            <a:ext cx="50752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en-GB" sz="3600" dirty="0">
                <a:latin typeface="+mj-lt"/>
              </a:rPr>
              <a:t> then   f '(x)    = </a:t>
            </a:r>
          </a:p>
        </p:txBody>
      </p:sp>
      <p:sp>
        <p:nvSpPr>
          <p:cNvPr id="19472" name="Text Box 16"/>
          <p:cNvSpPr txBox="1">
            <a:spLocks noChangeArrowheads="1"/>
          </p:cNvSpPr>
          <p:nvPr/>
        </p:nvSpPr>
        <p:spPr bwMode="auto">
          <a:xfrm>
            <a:off x="503238" y="5699125"/>
            <a:ext cx="876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latin typeface="+mj-lt"/>
              </a:rPr>
              <a:t>NB:  the following terms  &amp; expressions mean the same 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4648200" y="6308725"/>
            <a:ext cx="3505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r>
              <a:rPr lang="en-GB"/>
              <a:t>  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549275" y="6384925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GRADIENT,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2606675" y="6384925"/>
            <a:ext cx="2819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dirty="0">
                <a:solidFill>
                  <a:srgbClr val="FFFF00"/>
                </a:solidFill>
                <a:latin typeface="+mj-lt"/>
              </a:rPr>
              <a:t>DERIVATIVE,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800600" y="6384925"/>
            <a:ext cx="358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RATE OF CHANGE,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8153400" y="6384925"/>
            <a:ext cx="990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>
                <a:solidFill>
                  <a:srgbClr val="FFFF00"/>
                </a:solidFill>
                <a:latin typeface="+mj-lt"/>
              </a:rPr>
              <a:t>f '(x)</a:t>
            </a: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1054100" y="188913"/>
            <a:ext cx="7197725" cy="1143000"/>
          </a:xfrm>
          <a:prstGeom prst="rect">
            <a:avLst/>
          </a:prstGeom>
        </p:spPr>
        <p:txBody>
          <a:bodyPr/>
          <a:lstStyle/>
          <a:p>
            <a:pPr eaLnBrk="0" hangingPunct="0">
              <a:spcBef>
                <a:spcPct val="0"/>
              </a:spcBef>
              <a:defRPr/>
            </a:pPr>
            <a:r>
              <a:rPr lang="en-GB" sz="4400" kern="0" dirty="0">
                <a:solidFill>
                  <a:srgbClr val="EEF82A"/>
                </a:solidFill>
                <a:latin typeface="+mj-lt"/>
                <a:ea typeface="+mj-ea"/>
                <a:cs typeface="+mj-cs"/>
              </a:rPr>
              <a:t>Derivative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5691188" y="4676775"/>
            <a:ext cx="1608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GB" sz="3600" dirty="0" err="1">
                <a:latin typeface="+mj-lt"/>
              </a:rPr>
              <a:t>ax</a:t>
            </a:r>
            <a:endParaRPr lang="en-GB" sz="3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4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7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11022E-16 -0.00162 C -0.02812 -0.00324 -0.0559 -0.00462 -0.07153 0.00023 C -0.08715 0.00578 -0.08941 0.0259 -0.09288 0.03121 " pathEditMode="relative" rAng="0" ptsTypes="aaA">
                                      <p:cBhvr>
                                        <p:cTn id="5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14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31" grpId="0"/>
      <p:bldP spid="30" grpId="0"/>
      <p:bldP spid="19459" grpId="0" autoUpdateAnimBg="0"/>
      <p:bldP spid="19462" grpId="0" autoUpdateAnimBg="0"/>
      <p:bldP spid="19463" grpId="0" autoUpdateAnimBg="0"/>
      <p:bldP spid="19470" grpId="0" autoUpdateAnimBg="0"/>
      <p:bldP spid="19472" grpId="0" autoUpdateAnimBg="0"/>
      <p:bldP spid="19477" grpId="0" autoUpdateAnimBg="0"/>
      <p:bldP spid="19479" grpId="0" autoUpdateAnimBg="0"/>
      <p:bldP spid="19480" grpId="0" autoUpdateAnimBg="0"/>
      <p:bldP spid="19481" grpId="0" autoUpdateAnimBg="0"/>
      <p:bldP spid="19482" grpId="0" autoUpdateAnimBg="0"/>
      <p:bldP spid="28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Comic Sans MS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4D4D4D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2823</TotalTime>
  <Words>4258</Words>
  <Application>Microsoft Office PowerPoint</Application>
  <PresentationFormat>On-screen Show (4:3)</PresentationFormat>
  <Paragraphs>791</Paragraphs>
  <Slides>64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74" baseType="lpstr">
      <vt:lpstr>Arial</vt:lpstr>
      <vt:lpstr>Arial Narrow</vt:lpstr>
      <vt:lpstr>Calibri</vt:lpstr>
      <vt:lpstr>Comic Sans MS</vt:lpstr>
      <vt:lpstr>Symbol</vt:lpstr>
      <vt:lpstr>Tahoma</vt:lpstr>
      <vt:lpstr>Times New Roman</vt:lpstr>
      <vt:lpstr>Wingdings</vt:lpstr>
      <vt:lpstr>1_Shimmer</vt:lpstr>
      <vt:lpstr>Equation</vt:lpstr>
      <vt:lpstr>DIFFERENTIATION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Derivative</vt:lpstr>
      <vt:lpstr>PowerPoint Presentation</vt:lpstr>
      <vt:lpstr>PowerPoint Presentation</vt:lpstr>
      <vt:lpstr>PowerPoint Presentation</vt:lpstr>
      <vt:lpstr>Special Points</vt:lpstr>
      <vt:lpstr>Special Points</vt:lpstr>
      <vt:lpstr>PowerPoint Presentation</vt:lpstr>
      <vt:lpstr>PowerPoint Presentation</vt:lpstr>
      <vt:lpstr>PowerPoint Presentation</vt:lpstr>
      <vt:lpstr>PowerPoint Presentation</vt:lpstr>
      <vt:lpstr>Brackets</vt:lpstr>
      <vt:lpstr>Fractions</vt:lpstr>
      <vt:lpstr>PowerPoint Presentation</vt:lpstr>
      <vt:lpstr>Leibniz Notation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Stationary Points  and Their Nature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Curve Sketching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Max &amp; Min on Closed Intervals</vt:lpstr>
      <vt:lpstr>PowerPoint Presentation</vt:lpstr>
      <vt:lpstr>PowerPoint Presentation</vt:lpstr>
      <vt:lpstr>PowerPoint Presentation</vt:lpstr>
      <vt:lpstr>PowerPoint Presentation</vt:lpstr>
      <vt:lpstr>Optimization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 Use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Laws Of Surds.</dc:title>
  <dc:creator>Alan Pithie</dc:creator>
  <cp:lastModifiedBy>John Napua</cp:lastModifiedBy>
  <cp:revision>307</cp:revision>
  <dcterms:created xsi:type="dcterms:W3CDTF">2003-07-06T12:17:47Z</dcterms:created>
  <dcterms:modified xsi:type="dcterms:W3CDTF">2020-05-29T11:20:27Z</dcterms:modified>
</cp:coreProperties>
</file>